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58" r:id="rId3"/>
    <p:sldId id="259" r:id="rId4"/>
    <p:sldId id="260" r:id="rId5"/>
    <p:sldId id="267" r:id="rId6"/>
    <p:sldId id="268" r:id="rId7"/>
    <p:sldId id="280" r:id="rId8"/>
    <p:sldId id="281" r:id="rId9"/>
    <p:sldId id="282" r:id="rId10"/>
    <p:sldId id="285" r:id="rId11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4A7798-B420-5894-76F8-0B7DA772C3C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54498E-93DC-8AD3-FD6C-02B4ED03097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4DA1DC5D-2C9D-6B46-83B4-10941EB45A4C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3076" name="Espace réservé de l'image des diapositives 3">
            <a:extLst>
              <a:ext uri="{FF2B5EF4-FFF2-40B4-BE49-F238E27FC236}">
                <a16:creationId xmlns:a16="http://schemas.microsoft.com/office/drawing/2014/main" id="{3B81F0F9-B651-2731-60E7-1A07927A69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4D0495A8-CEDF-5DC0-9859-D865830293F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5B2BED-F3E5-0FAF-3FAC-57DC189DEE1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D512A-D1CA-01A3-11DD-6204BE86BD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F4097E8B-D493-C74B-A6EB-C2D83D72484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32C19112-CD6B-F2EB-758E-A1DDDC0CF3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Espace réservé des notes 2">
            <a:extLst>
              <a:ext uri="{FF2B5EF4-FFF2-40B4-BE49-F238E27FC236}">
                <a16:creationId xmlns:a16="http://schemas.microsoft.com/office/drawing/2014/main" id="{792BCB58-05DC-5DDB-B674-237F42A734C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228DCB48-F814-C30A-F2A6-2A9787F06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06840-E636-FC4A-8510-B9FF1B8CF65E}" type="slidenum">
              <a:rPr altLang="fr-FR" smtClean="0"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fr-FR">
              <a:latin typeface="Times New Roman" panose="02020603050405020304" pitchFamily="18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ceHolder 1">
            <a:extLst>
              <a:ext uri="{FF2B5EF4-FFF2-40B4-BE49-F238E27FC236}">
                <a16:creationId xmlns:a16="http://schemas.microsoft.com/office/drawing/2014/main" id="{93321F44-B1B7-221C-E5F3-55DDE5A9F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6" name="PlaceHolder 2">
            <a:extLst>
              <a:ext uri="{FF2B5EF4-FFF2-40B4-BE49-F238E27FC236}">
                <a16:creationId xmlns:a16="http://schemas.microsoft.com/office/drawing/2014/main" id="{6C5733D9-462F-E62C-8B59-59450F5963B3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000" spc="-1"/>
          </a:p>
        </p:txBody>
      </p:sp>
      <p:sp>
        <p:nvSpPr>
          <p:cNvPr id="10244" name="TextShape 3">
            <a:extLst>
              <a:ext uri="{FF2B5EF4-FFF2-40B4-BE49-F238E27FC236}">
                <a16:creationId xmlns:a16="http://schemas.microsoft.com/office/drawing/2014/main" id="{77A775E3-3462-148F-9846-0FB2A3781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6E40B84-0D49-864F-9D9D-92F5BB84A4DB}" type="slidenum">
              <a:rPr lang="fr-FR" altLang="fr-FR" sz="1200"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rPr>
              <a:pPr algn="r" eaLnBrk="1" hangingPunct="1"/>
              <a:t>5</a:t>
            </a:fld>
            <a:endParaRPr lang="fr-FR" altLang="fr-FR" sz="1200">
              <a:latin typeface="Times New Roman" panose="02020603050405020304" pitchFamily="18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111133-D75D-8D63-9016-E37BAAFA8E7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1167-788D-1A42-9D74-DF135A373437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61E979-2CCF-A90A-EDBC-E26005C3F0E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93D802-EB80-5C17-F65D-0B25C7BA181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431A-8861-3C4A-B060-BD4F4E492654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026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CD8FB9-4D2D-3F63-AE24-95D86AEE2AE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A806-90F2-9140-BAF5-B1770524892C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55E380-9B09-BFD5-2AEA-782B345ACF7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F2A86-8FB4-BC4E-29D7-998722D996E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F0542-07CA-2C48-ABCB-34F6D73F72C1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62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168527-23D8-5D82-475F-B63B4D23D64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B7BC7-19E8-A541-A77B-AFF1EB0BAE3D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052CC5-CB7E-1567-1B4A-93B20E937B2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B0415E-2C8F-78E0-38C5-7A3DCE733BF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5489-FFE3-C640-A427-01838757DEA5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6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laceHolder 2"/>
          <p:cNvSpPr txBox="1">
            <a:spLocks noGrp="1"/>
          </p:cNvSpPr>
          <p:nvPr>
            <p:ph type="subTitle" idx="4294967295"/>
          </p:nvPr>
        </p:nvSpPr>
        <p:spPr>
          <a:xfrm>
            <a:off x="838084" y="1825563"/>
            <a:ext cx="10515243" cy="4350962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55669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20629D-B920-0D26-C38F-84013E20370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6EDC-A56E-7D42-8BB8-CB96C30C7CD2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AEC486-F1B1-DDBD-836F-67D2D07E0D6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279D6E-256D-4798-221B-CDD29443313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3064-7EA2-4C4B-BBAA-F3645BCB2AF9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59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55FDB7-E6D4-1BCA-E624-0A4092A189C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99AA-58B4-4D41-BCC5-2DFD202571C7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1B4FA4-2D88-9B5F-8770-07C29BAEB13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5405E7-7059-E3E2-A1F9-3AB7269E674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5517-D6B1-6444-93C0-89C7C9785E88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85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ACB57BA-CC01-7AC3-2625-54A1AF59EE0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2EC8-5806-AC4B-AAD0-F75A0868A793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6E12088-D0F9-611C-7C6D-29086DB9695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E2FE62F-8CC8-8814-1A97-4A2C6A2C4AC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CB0F8-48E7-9F43-9891-7F6E0777BD7A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84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03A793A-E884-9745-DDAA-77EE2CE39F3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E7303-7638-7C40-AF44-213E78367F60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2C5FA71-B051-9712-E6D3-14F25007DA4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4DCDEEF-8D36-F4EB-0F48-84F863CC463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5AFC-96FC-3945-8EB4-96AEE57AA8BD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22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C16B766-0BA4-88F9-D211-6251C9B6431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3339-885F-FD4A-9AB3-69C40C9899A0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A17CF5C-78B3-44CE-D36F-DFF839E78D0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86C2689-F52D-098C-4884-11357EF68E4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B3DC2-F6FF-124B-AA32-E12823E65B1C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21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84767D9-9465-F1D4-9963-C059FB93F11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714F-47ED-7A47-858F-2017D92D531D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BC87DCB-2716-E255-02C2-BC7EF238CCB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EDD6296-355B-27AF-649C-4860A1F4D46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00CC-5F06-6849-A524-F2D9C9AE26E2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1392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BE69BFF-9C2B-8A48-40B2-2338E4CCC8D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2A3A-F73F-1048-8376-1F3F85AFC7D1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496B481-5B9F-E5BB-97ED-76A6F57DFD3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C3D2EF3-2C35-CAC1-05FF-BBD54EDBF9E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15BCC-231E-DC46-9E9D-903487D064B6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48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12FC1CD-1F80-FAE2-7EEA-B458172E662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E3AA-7D00-274E-93A6-CFC1EE14B0ED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A048113-F434-0B5C-4C51-C5497D51D32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CFE20BD-B324-B401-573A-CD019AE1667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6969-9611-3B43-97F4-4AD02C790D6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9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D5E73EE5-A5D6-E288-C68F-79F6DA8F2FF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989BF19A-4064-6ABC-3316-EB98E83A8E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1038FB-1C90-C90C-C539-9FCB5604E62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5BF16A75-8679-B947-BBB8-CDDBC44D6DEC}" type="datetime1">
              <a:rPr lang="fr-FR"/>
              <a:pPr>
                <a:defRPr/>
              </a:pPr>
              <a:t>13/06/2023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382A44-5916-3E4E-176D-1F83C041779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248B4B-357B-BCC3-70F8-547DC1413CF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58372F97-B6DA-D84E-80F6-67FAE6C2167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fr-FR" sz="4400" kern="1200">
          <a:solidFill>
            <a:srgbClr val="000000"/>
          </a:solidFill>
          <a:latin typeface="Calibri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sz="2800" kern="1200">
          <a:solidFill>
            <a:srgbClr val="000000"/>
          </a:solidFill>
          <a:latin typeface="Calibri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sz="24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sz="20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fr-FR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sabelle.laffont-schwob@univ-amu.fr" TargetMode="External"/><Relationship Id="rId11" Type="http://schemas.openxmlformats.org/officeDocument/2006/relationships/image" Target="../media/image8.png"/><Relationship Id="rId5" Type="http://schemas.openxmlformats.org/officeDocument/2006/relationships/hyperlink" Target="mailto:carole.barthelemy@univ-amu.fr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4">
            <a:extLst>
              <a:ext uri="{FF2B5EF4-FFF2-40B4-BE49-F238E27FC236}">
                <a16:creationId xmlns:a16="http://schemas.microsoft.com/office/drawing/2014/main" id="{193EBDD9-9BA4-D82E-A1D7-78B286A7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36650"/>
            <a:ext cx="5056188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 5">
            <a:extLst>
              <a:ext uri="{FF2B5EF4-FFF2-40B4-BE49-F238E27FC236}">
                <a16:creationId xmlns:a16="http://schemas.microsoft.com/office/drawing/2014/main" id="{56DA4497-1315-2B79-E8E2-96051DB0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488"/>
            <a:ext cx="6635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6">
            <a:extLst>
              <a:ext uri="{FF2B5EF4-FFF2-40B4-BE49-F238E27FC236}">
                <a16:creationId xmlns:a16="http://schemas.microsoft.com/office/drawing/2014/main" id="{E8A37181-EEBE-9A1A-97A9-C1A09046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6"/>
          <a:stretch>
            <a:fillRect/>
          </a:stretch>
        </p:blipFill>
        <p:spPr bwMode="auto">
          <a:xfrm>
            <a:off x="508000" y="11113"/>
            <a:ext cx="3159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BD78784-A7EF-FEEE-FF6D-BD8F7BDB0422}"/>
              </a:ext>
            </a:extLst>
          </p:cNvPr>
          <p:cNvSpPr txBox="1"/>
          <p:nvPr/>
        </p:nvSpPr>
        <p:spPr>
          <a:xfrm>
            <a:off x="6032500" y="122238"/>
            <a:ext cx="60340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chemeClr val="accent5">
                    <a:lumMod val="50000"/>
                  </a:schemeClr>
                </a:solidFill>
              </a:rPr>
              <a:t>Dix ans de recherches de l'Observatoire Hommes-Milieux Littoral méditerranéen sur le </a:t>
            </a:r>
            <a:r>
              <a:rPr lang="fr-FR" sz="1400" b="1" i="1" dirty="0">
                <a:solidFill>
                  <a:schemeClr val="accent5">
                    <a:lumMod val="50000"/>
                  </a:schemeClr>
                </a:solidFill>
              </a:rPr>
              <a:t>Littoral marseillais </a:t>
            </a:r>
            <a:r>
              <a:rPr lang="fr-FR" sz="1400" i="1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Marseille, 14 et 15 juin 2023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394BE9E-CC04-3CB9-4FD4-B2DB5825E3E3}"/>
              </a:ext>
            </a:extLst>
          </p:cNvPr>
          <p:cNvCxnSpPr/>
          <p:nvPr/>
        </p:nvCxnSpPr>
        <p:spPr>
          <a:xfrm>
            <a:off x="1212850" y="804863"/>
            <a:ext cx="1002823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ZoneTexte 9">
            <a:extLst>
              <a:ext uri="{FF2B5EF4-FFF2-40B4-BE49-F238E27FC236}">
                <a16:creationId xmlns:a16="http://schemas.microsoft.com/office/drawing/2014/main" id="{3C978F0D-E992-CA8A-42CC-DA52F38D9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819150"/>
            <a:ext cx="62039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800" b="1" dirty="0">
                <a:latin typeface="Calibri Light" panose="020F0302020204030204" pitchFamily="34" charset="0"/>
              </a:rPr>
              <a:t>Retours sur une expérience d'échanges entre chercheurs et militants associatifs : </a:t>
            </a:r>
            <a:br>
              <a:rPr lang="fr-FR" altLang="fr-FR" sz="2800" b="1" dirty="0">
                <a:latin typeface="Calibri Light" panose="020F0302020204030204" pitchFamily="34" charset="0"/>
              </a:rPr>
            </a:br>
            <a:r>
              <a:rPr lang="fr-FR" altLang="fr-FR" sz="2800" b="1" dirty="0">
                <a:latin typeface="Calibri Light" panose="020F0302020204030204" pitchFamily="34" charset="0"/>
              </a:rPr>
              <a:t>le cas des pollutions industrielles </a:t>
            </a:r>
            <a:br>
              <a:rPr lang="fr-FR" altLang="fr-FR" sz="2800" b="1" dirty="0">
                <a:latin typeface="Calibri Light" panose="020F0302020204030204" pitchFamily="34" charset="0"/>
              </a:rPr>
            </a:br>
            <a:r>
              <a:rPr lang="fr-FR" altLang="fr-FR" sz="2800" b="1" dirty="0">
                <a:latin typeface="Calibri Light" panose="020F0302020204030204" pitchFamily="34" charset="0"/>
              </a:rPr>
              <a:t>(Fos sur Mer/ Gardanne / littoral Sud Marseille)</a:t>
            </a:r>
            <a:endParaRPr lang="fr-FR" altLang="fr-FR" sz="2800" dirty="0"/>
          </a:p>
        </p:txBody>
      </p:sp>
      <p:sp>
        <p:nvSpPr>
          <p:cNvPr id="4104" name="ZoneTexte 10">
            <a:extLst>
              <a:ext uri="{FF2B5EF4-FFF2-40B4-BE49-F238E27FC236}">
                <a16:creationId xmlns:a16="http://schemas.microsoft.com/office/drawing/2014/main" id="{C7393840-E62F-1B59-C31E-45419237D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5585018"/>
            <a:ext cx="50889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400" dirty="0"/>
              <a:t>Carole Barthélémy, LPED, </a:t>
            </a:r>
            <a:r>
              <a:rPr lang="fr-FR" altLang="fr-FR" sz="1400" dirty="0">
                <a:hlinkClick r:id="rId5"/>
              </a:rPr>
              <a:t>carole.barthelemy@univ-amu.fr</a:t>
            </a:r>
            <a:endParaRPr lang="fr-FR" altLang="fr-FR" sz="1400" dirty="0"/>
          </a:p>
          <a:p>
            <a:r>
              <a:rPr lang="fr-FR" altLang="fr-FR" sz="1400" dirty="0"/>
              <a:t>Isabelle Laffont-Schwob, LPED, </a:t>
            </a:r>
            <a:r>
              <a:rPr lang="fr-FR" altLang="fr-FR" sz="1400" dirty="0">
                <a:hlinkClick r:id="rId6"/>
              </a:rPr>
              <a:t>isabelle.laffont-schwob@univ-amu.fr</a:t>
            </a:r>
            <a:endParaRPr lang="fr-FR" altLang="fr-FR" sz="1400" dirty="0"/>
          </a:p>
          <a:p>
            <a:r>
              <a:rPr lang="fr-FR" altLang="fr-FR" sz="1400" dirty="0"/>
              <a:t>Valérie </a:t>
            </a:r>
            <a:r>
              <a:rPr lang="fr-FR" altLang="fr-FR" sz="1400" dirty="0" err="1"/>
              <a:t>Deldrève</a:t>
            </a:r>
            <a:r>
              <a:rPr lang="fr-FR" altLang="fr-FR" sz="1400" dirty="0"/>
              <a:t>, INRAE &amp; Juliette </a:t>
            </a:r>
            <a:r>
              <a:rPr lang="fr-FR" altLang="fr-FR" sz="1400" dirty="0" err="1"/>
              <a:t>Rouchier</a:t>
            </a:r>
            <a:r>
              <a:rPr lang="fr-FR" altLang="fr-FR" sz="1400" dirty="0"/>
              <a:t>, LAMSADE</a:t>
            </a:r>
          </a:p>
        </p:txBody>
      </p:sp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B6A4787D-B343-81EC-A1B8-C6FB97392A07}"/>
              </a:ext>
            </a:extLst>
          </p:cNvPr>
          <p:cNvSpPr/>
          <p:nvPr/>
        </p:nvSpPr>
        <p:spPr>
          <a:xfrm>
            <a:off x="1109663" y="2932113"/>
            <a:ext cx="2557462" cy="21304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image</a:t>
            </a:r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29A8F521-A6FF-C79C-6BD1-A35EABBD4778}"/>
              </a:ext>
            </a:extLst>
          </p:cNvPr>
          <p:cNvSpPr/>
          <p:nvPr/>
        </p:nvSpPr>
        <p:spPr>
          <a:xfrm>
            <a:off x="4646613" y="2957513"/>
            <a:ext cx="2557462" cy="21304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image</a:t>
            </a: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0B247A88-AD2E-FC00-A4EA-315DAD28711B}"/>
              </a:ext>
            </a:extLst>
          </p:cNvPr>
          <p:cNvSpPr/>
          <p:nvPr/>
        </p:nvSpPr>
        <p:spPr>
          <a:xfrm>
            <a:off x="7951788" y="2932113"/>
            <a:ext cx="2559050" cy="21304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image</a:t>
            </a:r>
          </a:p>
        </p:txBody>
      </p:sp>
      <p:pic>
        <p:nvPicPr>
          <p:cNvPr id="4108" name="Image 7">
            <a:extLst>
              <a:ext uri="{FF2B5EF4-FFF2-40B4-BE49-F238E27FC236}">
                <a16:creationId xmlns:a16="http://schemas.microsoft.com/office/drawing/2014/main" id="{48048FC1-0A3A-EE46-8819-7E9D8C79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5397500"/>
            <a:ext cx="24463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Image 14">
            <a:extLst>
              <a:ext uri="{FF2B5EF4-FFF2-40B4-BE49-F238E27FC236}">
                <a16:creationId xmlns:a16="http://schemas.microsoft.com/office/drawing/2014/main" id="{9C3C6C80-CBB8-6165-BE35-24E9BA88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72163"/>
            <a:ext cx="135731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Image 45" descr="Une image contenant logo&#10;&#10;Description générée automatiquement">
            <a:extLst>
              <a:ext uri="{FF2B5EF4-FFF2-40B4-BE49-F238E27FC236}">
                <a16:creationId xmlns:a16="http://schemas.microsoft.com/office/drawing/2014/main" id="{62D9C841-436A-9D31-7ACE-5A68F4C2D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549900"/>
            <a:ext cx="140811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Image 12">
            <a:extLst>
              <a:ext uri="{FF2B5EF4-FFF2-40B4-BE49-F238E27FC236}">
                <a16:creationId xmlns:a16="http://schemas.microsoft.com/office/drawing/2014/main" id="{4299E5EB-2066-DD10-0DFD-C99B6B461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66775"/>
            <a:ext cx="15113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Image 14">
            <a:extLst>
              <a:ext uri="{FF2B5EF4-FFF2-40B4-BE49-F238E27FC236}">
                <a16:creationId xmlns:a16="http://schemas.microsoft.com/office/drawing/2014/main" id="{AFB3643E-D351-3011-60CA-555A670CC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989013"/>
            <a:ext cx="18065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Image 13">
            <a:extLst>
              <a:ext uri="{FF2B5EF4-FFF2-40B4-BE49-F238E27FC236}">
                <a16:creationId xmlns:a16="http://schemas.microsoft.com/office/drawing/2014/main" id="{6CB926FE-0BB1-9BE1-5E0F-A2BB277F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717675"/>
            <a:ext cx="20574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Une image contenant intérieur, chaise, personne, meubles&#10;&#10;Description générée automatiquement">
            <a:extLst>
              <a:ext uri="{FF2B5EF4-FFF2-40B4-BE49-F238E27FC236}">
                <a16:creationId xmlns:a16="http://schemas.microsoft.com/office/drawing/2014/main" id="{B13410EA-844C-0920-455C-226D749389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38" y="2914588"/>
            <a:ext cx="3065099" cy="2298825"/>
          </a:xfrm>
          <a:prstGeom prst="rect">
            <a:avLst/>
          </a:prstGeom>
        </p:spPr>
      </p:pic>
      <p:pic>
        <p:nvPicPr>
          <p:cNvPr id="7" name="Image 6" descr="Une image contenant intérieur, mur, meubles, Immeuble de bureaux&#10;&#10;Description générée automatiquement">
            <a:extLst>
              <a:ext uri="{FF2B5EF4-FFF2-40B4-BE49-F238E27FC236}">
                <a16:creationId xmlns:a16="http://schemas.microsoft.com/office/drawing/2014/main" id="{E0AD6790-06ED-85E2-4F6D-F171745467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7" y="2932113"/>
            <a:ext cx="3065101" cy="2298826"/>
          </a:xfrm>
          <a:prstGeom prst="rect">
            <a:avLst/>
          </a:prstGeom>
        </p:spPr>
      </p:pic>
      <p:pic>
        <p:nvPicPr>
          <p:cNvPr id="11" name="Image 10" descr="Une image contenant plein air, maison, arbre, Photographie aérienne&#10;&#10;Description générée automatiquement">
            <a:extLst>
              <a:ext uri="{FF2B5EF4-FFF2-40B4-BE49-F238E27FC236}">
                <a16:creationId xmlns:a16="http://schemas.microsoft.com/office/drawing/2014/main" id="{D521CD05-257E-575C-46E9-135A83BE9B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67" y="2957513"/>
            <a:ext cx="3065101" cy="22988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F88E3-7302-7F25-372C-5B598B60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 : recherche science-société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5931B2-F740-CD74-85AA-F1DE0677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93" y="1340883"/>
            <a:ext cx="10515600" cy="4351338"/>
          </a:xfrm>
        </p:spPr>
        <p:txBody>
          <a:bodyPr/>
          <a:lstStyle/>
          <a:p>
            <a:r>
              <a:rPr lang="fr-FR" b="1" dirty="0"/>
              <a:t>Les acquis 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dirty="0"/>
              <a:t>Les liens de confiance entre militants et scientifiques</a:t>
            </a:r>
          </a:p>
          <a:p>
            <a:pPr marL="0" indent="0">
              <a:buNone/>
            </a:pPr>
            <a:r>
              <a:rPr lang="fr-FR" dirty="0"/>
              <a:t>La capacité des militants à se saisir des données</a:t>
            </a:r>
          </a:p>
          <a:p>
            <a:pPr marL="0" indent="0">
              <a:buNone/>
            </a:pPr>
            <a:r>
              <a:rPr lang="fr-FR" dirty="0"/>
              <a:t>Rapports différents des chercheurs au « terrain »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Les limites 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dirty="0"/>
              <a:t>Inscription de ces échanges dans la durée</a:t>
            </a:r>
          </a:p>
          <a:p>
            <a:pPr marL="0" indent="0">
              <a:buNone/>
            </a:pPr>
            <a:r>
              <a:rPr lang="fr-FR" dirty="0"/>
              <a:t>En fonction du rôle de l’Etat et des compétences déléguées à ses services</a:t>
            </a:r>
          </a:p>
          <a:p>
            <a:pPr marL="0" indent="0">
              <a:buNone/>
            </a:pPr>
            <a:r>
              <a:rPr lang="fr-FR" dirty="0"/>
              <a:t>Les acteurs de la « médiation scientifique et territoriale »?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240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E202E22C-1922-346F-4D7F-C29B2B0A4C3D}"/>
              </a:ext>
            </a:extLst>
          </p:cNvPr>
          <p:cNvSpPr txBox="1"/>
          <p:nvPr/>
        </p:nvSpPr>
        <p:spPr>
          <a:xfrm>
            <a:off x="1225550" y="-38100"/>
            <a:ext cx="9244013" cy="993775"/>
          </a:xfrm>
          <a:prstGeom prst="rect">
            <a:avLst/>
          </a:prstGeom>
          <a:noFill/>
          <a:ln cap="flat">
            <a:noFill/>
          </a:ln>
        </p:spPr>
        <p:txBody>
          <a:bodyPr anchor="ctr" anchorCtr="1"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kern="0" spc="-1" dirty="0">
                <a:solidFill>
                  <a:srgbClr val="000000"/>
                </a:solidFill>
                <a:latin typeface="Calibri"/>
              </a:rPr>
              <a:t>Origine du projet </a:t>
            </a:r>
            <a:r>
              <a:rPr lang="fr-FR" sz="3200" kern="0" spc="-1" dirty="0">
                <a:solidFill>
                  <a:srgbClr val="000000"/>
                </a:solidFill>
                <a:latin typeface="Calibri"/>
              </a:rPr>
              <a:t>POMOTERRI</a:t>
            </a:r>
            <a:r>
              <a:rPr lang="fr-FR" sz="3200" b="1" kern="0" spc="-1" dirty="0">
                <a:solidFill>
                  <a:srgbClr val="000000"/>
                </a:solidFill>
                <a:latin typeface="Calibri"/>
              </a:rPr>
              <a:t>  </a:t>
            </a:r>
            <a:endParaRPr lang="fr-FR" sz="3200" kern="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xtShape 2">
            <a:extLst>
              <a:ext uri="{FF2B5EF4-FFF2-40B4-BE49-F238E27FC236}">
                <a16:creationId xmlns:a16="http://schemas.microsoft.com/office/drawing/2014/main" id="{56C80B89-C738-0BFF-6FBC-83AD172B2128}"/>
              </a:ext>
            </a:extLst>
          </p:cNvPr>
          <p:cNvSpPr txBox="1"/>
          <p:nvPr/>
        </p:nvSpPr>
        <p:spPr>
          <a:xfrm>
            <a:off x="0" y="4073525"/>
            <a:ext cx="11663363" cy="2784475"/>
          </a:xfrm>
          <a:prstGeom prst="rect">
            <a:avLst/>
          </a:prstGeom>
          <a:noFill/>
          <a:ln cap="flat">
            <a:noFill/>
          </a:ln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tabLst>
                <a:tab pos="0" algn="l"/>
              </a:tabLst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00" b="1" kern="0" spc="-1" dirty="0">
                <a:solidFill>
                  <a:srgbClr val="000000"/>
                </a:solidFill>
                <a:latin typeface="Calibri"/>
              </a:rPr>
              <a:t>Un constat  </a:t>
            </a:r>
            <a:r>
              <a:rPr lang="fr-FR" sz="1900" kern="0" spc="-1" dirty="0">
                <a:solidFill>
                  <a:srgbClr val="000000"/>
                </a:solidFill>
                <a:latin typeface="Calibri"/>
              </a:rPr>
              <a:t>: activistes et habitants contestataires de ces territoires voient des liens entre les formes de pollution et les différents espaces </a:t>
            </a:r>
          </a:p>
          <a:p>
            <a:pPr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tabLst>
                <a:tab pos="0" algn="l"/>
              </a:tabLst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00" b="1" kern="0" spc="-1" dirty="0">
                <a:solidFill>
                  <a:srgbClr val="000000"/>
                </a:solidFill>
                <a:latin typeface="Calibri"/>
              </a:rPr>
              <a:t>Un questionnement </a:t>
            </a:r>
            <a:r>
              <a:rPr lang="fr-FR" sz="1900" kern="0" spc="-1" dirty="0">
                <a:solidFill>
                  <a:srgbClr val="000000"/>
                </a:solidFill>
                <a:latin typeface="Calibri"/>
              </a:rPr>
              <a:t>: les contestations circuleraient-elles et s’enrichiraient-elles des connaissances acquises sur les autres espaces ?</a:t>
            </a:r>
          </a:p>
          <a:p>
            <a:pPr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tabLst>
                <a:tab pos="0" algn="l"/>
              </a:tabLst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00" b="1" kern="0" spc="-1" dirty="0">
                <a:solidFill>
                  <a:srgbClr val="000000"/>
                </a:solidFill>
                <a:latin typeface="Calibri"/>
              </a:rPr>
              <a:t>Deux objectifs </a:t>
            </a:r>
            <a:r>
              <a:rPr lang="fr-FR" sz="1900" kern="0" spc="-1" dirty="0">
                <a:solidFill>
                  <a:srgbClr val="000000"/>
                </a:solidFill>
                <a:latin typeface="Calibri"/>
              </a:rPr>
              <a:t>: </a:t>
            </a:r>
          </a:p>
          <a:p>
            <a:pPr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tabLst>
                <a:tab pos="0" algn="l"/>
              </a:tabLst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00" kern="0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fr-FR" sz="1900" b="1" i="1" kern="0" spc="-1" dirty="0">
                <a:solidFill>
                  <a:srgbClr val="000000"/>
                </a:solidFill>
                <a:latin typeface="Calibri"/>
              </a:rPr>
              <a:t>thématique</a:t>
            </a:r>
            <a:r>
              <a:rPr lang="fr-FR" sz="1900" kern="0" spc="-1" dirty="0">
                <a:solidFill>
                  <a:srgbClr val="000000"/>
                </a:solidFill>
                <a:latin typeface="Calibri"/>
              </a:rPr>
              <a:t> : améliorer la connaissance sur les questionnements santé-environnement liées à l’industrie sur les trois zones étudiées</a:t>
            </a:r>
          </a:p>
          <a:p>
            <a:pPr algn="just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tabLst>
                <a:tab pos="0" algn="l"/>
              </a:tabLst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00" kern="0" spc="-1" dirty="0">
                <a:solidFill>
                  <a:srgbClr val="000000"/>
                </a:solidFill>
                <a:latin typeface="Calibri"/>
              </a:rPr>
              <a:t>	- </a:t>
            </a:r>
            <a:r>
              <a:rPr lang="fr-FR" sz="1900" b="1" i="1" kern="0" spc="-1" dirty="0">
                <a:solidFill>
                  <a:srgbClr val="000000"/>
                </a:solidFill>
                <a:latin typeface="Calibri"/>
              </a:rPr>
              <a:t>méthodologique</a:t>
            </a:r>
            <a:r>
              <a:rPr lang="fr-FR" sz="1900" kern="0" spc="-1" dirty="0">
                <a:solidFill>
                  <a:srgbClr val="000000"/>
                </a:solidFill>
                <a:latin typeface="Calibri"/>
              </a:rPr>
              <a:t> : avancer dans les réflexions sciences-sociétés : quelle place pour la « société civile » dans la production de connaissances? </a:t>
            </a:r>
          </a:p>
        </p:txBody>
      </p:sp>
      <p:pic>
        <p:nvPicPr>
          <p:cNvPr id="12" name="Image 3">
            <a:extLst>
              <a:ext uri="{FF2B5EF4-FFF2-40B4-BE49-F238E27FC236}">
                <a16:creationId xmlns:a16="http://schemas.microsoft.com/office/drawing/2014/main" id="{DD527B57-5DCA-1C3E-D5B2-0DA7B273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1773509"/>
            <a:ext cx="1690688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stomShape 3">
            <a:extLst>
              <a:ext uri="{FF2B5EF4-FFF2-40B4-BE49-F238E27FC236}">
                <a16:creationId xmlns:a16="http://schemas.microsoft.com/office/drawing/2014/main" id="{EABE6435-D02D-526C-2630-51E3A7EF3A6D}"/>
              </a:ext>
            </a:extLst>
          </p:cNvPr>
          <p:cNvSpPr/>
          <p:nvPr/>
        </p:nvSpPr>
        <p:spPr>
          <a:xfrm>
            <a:off x="1150144" y="3576022"/>
            <a:ext cx="3399183" cy="3986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square" lIns="90004" tIns="44997" rIns="90004" bIns="4499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spc="-1" dirty="0">
                <a:solidFill>
                  <a:srgbClr val="000000"/>
                </a:solidFill>
                <a:latin typeface="Calibri"/>
              </a:rPr>
              <a:t>Approche interdisciplinaire</a:t>
            </a:r>
            <a:endParaRPr lang="fr-FR" sz="2000" kern="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CustomShape 5">
            <a:extLst>
              <a:ext uri="{FF2B5EF4-FFF2-40B4-BE49-F238E27FC236}">
                <a16:creationId xmlns:a16="http://schemas.microsoft.com/office/drawing/2014/main" id="{5B9F381D-1271-8BC4-BA48-04E07B6BB262}"/>
              </a:ext>
            </a:extLst>
          </p:cNvPr>
          <p:cNvSpPr/>
          <p:nvPr/>
        </p:nvSpPr>
        <p:spPr>
          <a:xfrm>
            <a:off x="1150144" y="1708604"/>
            <a:ext cx="2087562" cy="3651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lIns="90004" tIns="44997" rIns="90004" bIns="4499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spc="-1" dirty="0">
                <a:solidFill>
                  <a:srgbClr val="000000"/>
                </a:solidFill>
                <a:latin typeface="Calibri"/>
              </a:rPr>
              <a:t>sociologie</a:t>
            </a:r>
          </a:p>
        </p:txBody>
      </p:sp>
      <p:sp>
        <p:nvSpPr>
          <p:cNvPr id="16" name="CustomShape 6">
            <a:extLst>
              <a:ext uri="{FF2B5EF4-FFF2-40B4-BE49-F238E27FC236}">
                <a16:creationId xmlns:a16="http://schemas.microsoft.com/office/drawing/2014/main" id="{143195E2-1C8F-0B18-F6AA-8396D474F605}"/>
              </a:ext>
            </a:extLst>
          </p:cNvPr>
          <p:cNvSpPr/>
          <p:nvPr/>
        </p:nvSpPr>
        <p:spPr>
          <a:xfrm>
            <a:off x="888206" y="3075713"/>
            <a:ext cx="2181225" cy="3635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lIns="90004" tIns="44997" rIns="90004" bIns="4499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spc="-1" dirty="0">
                <a:solidFill>
                  <a:srgbClr val="000000"/>
                </a:solidFill>
                <a:latin typeface="Calibri"/>
              </a:rPr>
              <a:t>écotoxicologie</a:t>
            </a:r>
          </a:p>
        </p:txBody>
      </p:sp>
      <p:sp>
        <p:nvSpPr>
          <p:cNvPr id="17" name="CustomShape 7">
            <a:extLst>
              <a:ext uri="{FF2B5EF4-FFF2-40B4-BE49-F238E27FC236}">
                <a16:creationId xmlns:a16="http://schemas.microsoft.com/office/drawing/2014/main" id="{81CF0AED-14E7-3A3A-BB72-EFC1CDFFBA7A}"/>
              </a:ext>
            </a:extLst>
          </p:cNvPr>
          <p:cNvSpPr/>
          <p:nvPr/>
        </p:nvSpPr>
        <p:spPr>
          <a:xfrm>
            <a:off x="3791222" y="2076629"/>
            <a:ext cx="1962150" cy="3667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none" lIns="90004" tIns="44997" rIns="90004" bIns="4499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spc="-1" dirty="0">
                <a:solidFill>
                  <a:srgbClr val="000000"/>
                </a:solidFill>
                <a:latin typeface="Calibri"/>
              </a:rPr>
              <a:t>aide à la décision</a:t>
            </a:r>
          </a:p>
        </p:txBody>
      </p:sp>
      <p:sp>
        <p:nvSpPr>
          <p:cNvPr id="18" name="CustomShape 8">
            <a:extLst>
              <a:ext uri="{FF2B5EF4-FFF2-40B4-BE49-F238E27FC236}">
                <a16:creationId xmlns:a16="http://schemas.microsoft.com/office/drawing/2014/main" id="{F3735269-9D9A-CCEA-EF78-AC5166E64EE1}"/>
              </a:ext>
            </a:extLst>
          </p:cNvPr>
          <p:cNvSpPr/>
          <p:nvPr/>
        </p:nvSpPr>
        <p:spPr>
          <a:xfrm>
            <a:off x="1065213" y="1019175"/>
            <a:ext cx="2257425" cy="39846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none" lIns="90004" tIns="44997" rIns="90004" bIns="4499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spc="-1">
                <a:solidFill>
                  <a:srgbClr val="000000"/>
                </a:solidFill>
                <a:latin typeface="Calibri"/>
              </a:rPr>
              <a:t>3 OHM impliqués</a:t>
            </a:r>
            <a:endParaRPr lang="fr-FR" sz="2000" kern="0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84BF42CF-C6BD-0F81-93FE-1648FA8BB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673100"/>
            <a:ext cx="1428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4">
            <a:extLst>
              <a:ext uri="{FF2B5EF4-FFF2-40B4-BE49-F238E27FC236}">
                <a16:creationId xmlns:a16="http://schemas.microsoft.com/office/drawing/2014/main" id="{66707F3F-E404-9420-44CC-68915B37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627063"/>
            <a:ext cx="135731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5">
            <a:extLst>
              <a:ext uri="{FF2B5EF4-FFF2-40B4-BE49-F238E27FC236}">
                <a16:creationId xmlns:a16="http://schemas.microsoft.com/office/drawing/2014/main" id="{CC5E7098-8F40-1E37-A763-CA6A02AE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696913"/>
            <a:ext cx="1193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stomShape 9">
            <a:extLst>
              <a:ext uri="{FF2B5EF4-FFF2-40B4-BE49-F238E27FC236}">
                <a16:creationId xmlns:a16="http://schemas.microsoft.com/office/drawing/2014/main" id="{0106E835-9D10-EDA6-BDB2-091A0E76F3AD}"/>
              </a:ext>
            </a:extLst>
          </p:cNvPr>
          <p:cNvSpPr/>
          <p:nvPr/>
        </p:nvSpPr>
        <p:spPr>
          <a:xfrm>
            <a:off x="6891338" y="803275"/>
            <a:ext cx="5300662" cy="100488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lIns="90004" tIns="44997" rIns="90004" bIns="4499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spc="-1" dirty="0">
                <a:solidFill>
                  <a:srgbClr val="000000"/>
                </a:solidFill>
                <a:latin typeface="Calibri"/>
              </a:rPr>
              <a:t>3 territoires industrialisés  : </a:t>
            </a:r>
            <a:r>
              <a:rPr lang="fr-FR" sz="2000" kern="0" spc="-1" dirty="0">
                <a:solidFill>
                  <a:srgbClr val="000000"/>
                </a:solidFill>
                <a:latin typeface="Calibri"/>
              </a:rPr>
              <a:t>BMP, Littoral Sud marseillais, </a:t>
            </a:r>
            <a:r>
              <a:rPr lang="fr-FR" sz="2000" kern="0" spc="-1" dirty="0" err="1">
                <a:solidFill>
                  <a:srgbClr val="000000"/>
                </a:solidFill>
                <a:latin typeface="Calibri"/>
              </a:rPr>
              <a:t>Fos-sur-mer</a:t>
            </a:r>
            <a:endParaRPr lang="fr-FR" sz="2000" kern="0" spc="-1" dirty="0">
              <a:solidFill>
                <a:srgbClr val="00000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kern="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A744A7D-2CD3-168A-7472-C5E7D8FAB7E4}"/>
              </a:ext>
            </a:extLst>
          </p:cNvPr>
          <p:cNvSpPr txBox="1"/>
          <p:nvPr/>
        </p:nvSpPr>
        <p:spPr>
          <a:xfrm>
            <a:off x="6854825" y="3506271"/>
            <a:ext cx="480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kern="0" spc="-1" dirty="0">
                <a:solidFill>
                  <a:srgbClr val="000000"/>
                </a:solidFill>
                <a:latin typeface="Calibri"/>
              </a:rPr>
              <a:t>Approche sciences et sociétés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860F90B-0497-06BE-9EDF-7142032D8E10}"/>
              </a:ext>
            </a:extLst>
          </p:cNvPr>
          <p:cNvSpPr txBox="1"/>
          <p:nvPr/>
        </p:nvSpPr>
        <p:spPr>
          <a:xfrm>
            <a:off x="5450295" y="2223605"/>
            <a:ext cx="794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/>
              <a:t>+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5285F57-1682-144F-F2A8-BAC9DB002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948" y="1604784"/>
            <a:ext cx="1962150" cy="19621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3">
            <a:extLst>
              <a:ext uri="{FF2B5EF4-FFF2-40B4-BE49-F238E27FC236}">
                <a16:creationId xmlns:a16="http://schemas.microsoft.com/office/drawing/2014/main" id="{F268B925-6C4E-8B8F-291C-82B6C57F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303338"/>
            <a:ext cx="25431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CustomShape 1">
            <a:extLst>
              <a:ext uri="{FF2B5EF4-FFF2-40B4-BE49-F238E27FC236}">
                <a16:creationId xmlns:a16="http://schemas.microsoft.com/office/drawing/2014/main" id="{68BC61E5-D3CB-05A7-B675-BA79438C4709}"/>
              </a:ext>
            </a:extLst>
          </p:cNvPr>
          <p:cNvSpPr/>
          <p:nvPr/>
        </p:nvSpPr>
        <p:spPr>
          <a:xfrm>
            <a:off x="2522538" y="3903663"/>
            <a:ext cx="3294062" cy="33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spc="-1" dirty="0">
                <a:solidFill>
                  <a:srgbClr val="000000"/>
                </a:solidFill>
              </a:rPr>
              <a:t>Etape 2 </a:t>
            </a:r>
            <a:r>
              <a:rPr lang="fr-FR" sz="1600" b="1" spc="-1" dirty="0">
                <a:solidFill>
                  <a:srgbClr val="000000"/>
                </a:solidFill>
              </a:rPr>
              <a:t>: 2 études disciplinaires</a:t>
            </a:r>
            <a:endParaRPr lang="fr-FR" sz="1600" spc="-1" dirty="0"/>
          </a:p>
        </p:txBody>
      </p:sp>
      <p:sp>
        <p:nvSpPr>
          <p:cNvPr id="115" name="CustomShape 2">
            <a:extLst>
              <a:ext uri="{FF2B5EF4-FFF2-40B4-BE49-F238E27FC236}">
                <a16:creationId xmlns:a16="http://schemas.microsoft.com/office/drawing/2014/main" id="{BFEA3D57-D376-68A5-C60C-8F8306042116}"/>
              </a:ext>
            </a:extLst>
          </p:cNvPr>
          <p:cNvSpPr/>
          <p:nvPr/>
        </p:nvSpPr>
        <p:spPr>
          <a:xfrm>
            <a:off x="2489200" y="6145213"/>
            <a:ext cx="9545638" cy="644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spc="-1" dirty="0">
                <a:solidFill>
                  <a:srgbClr val="000000"/>
                </a:solidFill>
              </a:rPr>
              <a:t>Etape 3 </a:t>
            </a:r>
            <a:r>
              <a:rPr lang="fr-FR" b="1" spc="-1" dirty="0">
                <a:solidFill>
                  <a:srgbClr val="000000"/>
                </a:solidFill>
              </a:rPr>
              <a:t>: retour aux ateliers collaboratifs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spc="-1" dirty="0">
                <a:solidFill>
                  <a:srgbClr val="000000"/>
                </a:solidFill>
              </a:rPr>
              <a:t>	Valorisation du travail effectué </a:t>
            </a:r>
            <a:endParaRPr lang="fr-FR" spc="-1" dirty="0"/>
          </a:p>
        </p:txBody>
      </p:sp>
      <p:sp>
        <p:nvSpPr>
          <p:cNvPr id="117" name="CustomShape 4">
            <a:extLst>
              <a:ext uri="{FF2B5EF4-FFF2-40B4-BE49-F238E27FC236}">
                <a16:creationId xmlns:a16="http://schemas.microsoft.com/office/drawing/2014/main" id="{8EB8CA20-03DC-6880-107C-6E41D06B790F}"/>
              </a:ext>
            </a:extLst>
          </p:cNvPr>
          <p:cNvSpPr/>
          <p:nvPr/>
        </p:nvSpPr>
        <p:spPr>
          <a:xfrm>
            <a:off x="2520950" y="681038"/>
            <a:ext cx="3319463" cy="33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i="1" spc="-1" dirty="0">
                <a:solidFill>
                  <a:srgbClr val="000000"/>
                </a:solidFill>
              </a:rPr>
              <a:t>Etape 1 </a:t>
            </a:r>
            <a:r>
              <a:rPr lang="fr-FR" sz="1600" b="1" spc="-1" dirty="0">
                <a:solidFill>
                  <a:srgbClr val="000000"/>
                </a:solidFill>
              </a:rPr>
              <a:t>: 2 ateliers collaboratifs </a:t>
            </a:r>
            <a:endParaRPr lang="fr-FR" sz="1600" spc="-1" dirty="0"/>
          </a:p>
        </p:txBody>
      </p:sp>
      <p:sp>
        <p:nvSpPr>
          <p:cNvPr id="118" name="CustomShape 5">
            <a:extLst>
              <a:ext uri="{FF2B5EF4-FFF2-40B4-BE49-F238E27FC236}">
                <a16:creationId xmlns:a16="http://schemas.microsoft.com/office/drawing/2014/main" id="{160E7F35-6F30-F40C-467A-E255EB9ACCAB}"/>
              </a:ext>
            </a:extLst>
          </p:cNvPr>
          <p:cNvSpPr/>
          <p:nvPr/>
        </p:nvSpPr>
        <p:spPr>
          <a:xfrm>
            <a:off x="5730875" y="681038"/>
            <a:ext cx="6324600" cy="2833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spc="-1" dirty="0">
                <a:solidFill>
                  <a:srgbClr val="000000"/>
                </a:solidFill>
              </a:rPr>
              <a:t>Atelier à l’</a:t>
            </a:r>
            <a:r>
              <a:rPr lang="fr-FR" b="1" spc="-1" dirty="0" err="1">
                <a:solidFill>
                  <a:srgbClr val="000000"/>
                </a:solidFill>
              </a:rPr>
              <a:t>Iméra</a:t>
            </a:r>
            <a:r>
              <a:rPr lang="fr-FR" b="1" spc="-1" dirty="0">
                <a:solidFill>
                  <a:srgbClr val="000000"/>
                </a:solidFill>
              </a:rPr>
              <a:t> : 9-10/11/17 : 53 participants </a:t>
            </a:r>
            <a:endParaRPr lang="fr-FR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Journée de présentations en binôme de 3 chercheurs investis sur ces territoires et 3 représentants d’associations ou de collectifs sous la forme d’ateliers </a:t>
            </a:r>
            <a:r>
              <a:rPr lang="fr-FR" b="1" spc="-1" dirty="0">
                <a:solidFill>
                  <a:srgbClr val="000000"/>
                </a:solidFill>
              </a:rPr>
              <a:t> </a:t>
            </a:r>
            <a:r>
              <a:rPr lang="fr-FR" spc="-1" dirty="0">
                <a:solidFill>
                  <a:srgbClr val="000000"/>
                </a:solidFill>
              </a:rPr>
              <a:t>et tables rondes  puis ½ journée de réflexion sur projet commun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spc="-1" dirty="0">
                <a:solidFill>
                  <a:srgbClr val="000000"/>
                </a:solidFill>
              </a:rPr>
              <a:t>Atelier à l’</a:t>
            </a:r>
            <a:r>
              <a:rPr lang="fr-FR" b="1" spc="-1" dirty="0" err="1">
                <a:solidFill>
                  <a:srgbClr val="000000"/>
                </a:solidFill>
              </a:rPr>
              <a:t>Iméra</a:t>
            </a:r>
            <a:r>
              <a:rPr lang="fr-FR" b="1" spc="-1" dirty="0">
                <a:solidFill>
                  <a:srgbClr val="000000"/>
                </a:solidFill>
              </a:rPr>
              <a:t> : 31/5/18 : 24 participants 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2 ateliers thématiques 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Atelier de restitution du travail de groupe et étape de </a:t>
            </a:r>
            <a:r>
              <a:rPr lang="fr-FR" spc="-1" dirty="0" err="1">
                <a:solidFill>
                  <a:srgbClr val="000000"/>
                </a:solidFill>
              </a:rPr>
              <a:t>co-écriture</a:t>
            </a:r>
            <a:r>
              <a:rPr lang="fr-FR" spc="-1" dirty="0">
                <a:solidFill>
                  <a:srgbClr val="000000"/>
                </a:solidFill>
              </a:rPr>
              <a:t> de projet </a:t>
            </a:r>
            <a:endParaRPr lang="fr-FR" spc="-1" dirty="0"/>
          </a:p>
        </p:txBody>
      </p:sp>
      <p:sp>
        <p:nvSpPr>
          <p:cNvPr id="119" name="CustomShape 6">
            <a:extLst>
              <a:ext uri="{FF2B5EF4-FFF2-40B4-BE49-F238E27FC236}">
                <a16:creationId xmlns:a16="http://schemas.microsoft.com/office/drawing/2014/main" id="{8087F20A-E730-2C58-D022-8E16C6053E70}"/>
              </a:ext>
            </a:extLst>
          </p:cNvPr>
          <p:cNvSpPr/>
          <p:nvPr/>
        </p:nvSpPr>
        <p:spPr>
          <a:xfrm>
            <a:off x="5326063" y="3905250"/>
            <a:ext cx="6729412" cy="2122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spc="-1" dirty="0">
                <a:solidFill>
                  <a:srgbClr val="000000"/>
                </a:solidFill>
              </a:rPr>
              <a:t>Emergence de 2 problématiques disciplinaires : </a:t>
            </a:r>
            <a:endParaRPr lang="fr-FR" spc="-1" dirty="0"/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spc="-1" dirty="0"/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Connaissances des pollutions et de leurs effets  : stage de M2  de </a:t>
            </a:r>
            <a:r>
              <a:rPr lang="fr-FR" b="1" spc="-1" dirty="0">
                <a:solidFill>
                  <a:srgbClr val="000000"/>
                </a:solidFill>
              </a:rPr>
              <a:t>Laetitia D’</a:t>
            </a:r>
            <a:r>
              <a:rPr lang="fr-FR" b="1" spc="-1" dirty="0" err="1">
                <a:solidFill>
                  <a:srgbClr val="000000"/>
                </a:solidFill>
              </a:rPr>
              <a:t>Amato</a:t>
            </a:r>
            <a:r>
              <a:rPr lang="fr-FR" b="1" spc="-1" dirty="0">
                <a:solidFill>
                  <a:srgbClr val="000000"/>
                </a:solidFill>
              </a:rPr>
              <a:t> </a:t>
            </a:r>
            <a:r>
              <a:rPr lang="fr-FR" spc="-1" dirty="0">
                <a:solidFill>
                  <a:srgbClr val="000000"/>
                </a:solidFill>
              </a:rPr>
              <a:t>en chimie et écologie</a:t>
            </a:r>
            <a:endParaRPr lang="fr-FR" spc="-1" dirty="0"/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spc="-1" dirty="0"/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Mise en capacité des riverains à dire et faire reconnaître les problèmes de pollution affectant leur environnement/santé  : stage de M2 de </a:t>
            </a:r>
            <a:r>
              <a:rPr lang="fr-FR" b="1" spc="-1" dirty="0">
                <a:solidFill>
                  <a:srgbClr val="000000"/>
                </a:solidFill>
              </a:rPr>
              <a:t>Martin Hazard </a:t>
            </a:r>
            <a:r>
              <a:rPr lang="fr-FR" spc="-1" dirty="0">
                <a:solidFill>
                  <a:srgbClr val="000000"/>
                </a:solidFill>
              </a:rPr>
              <a:t>en </a:t>
            </a:r>
            <a:r>
              <a:rPr lang="fr-FR" spc="-1" dirty="0" err="1">
                <a:solidFill>
                  <a:srgbClr val="000000"/>
                </a:solidFill>
              </a:rPr>
              <a:t>socio-histoire</a:t>
            </a:r>
            <a:endParaRPr lang="fr-FR" spc="-1" dirty="0"/>
          </a:p>
        </p:txBody>
      </p:sp>
      <p:pic>
        <p:nvPicPr>
          <p:cNvPr id="6153" name="Image 21">
            <a:extLst>
              <a:ext uri="{FF2B5EF4-FFF2-40B4-BE49-F238E27FC236}">
                <a16:creationId xmlns:a16="http://schemas.microsoft.com/office/drawing/2014/main" id="{029E9330-A89D-CD4C-488D-15D62511D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545013"/>
            <a:ext cx="1117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CustomShape 7">
            <a:extLst>
              <a:ext uri="{FF2B5EF4-FFF2-40B4-BE49-F238E27FC236}">
                <a16:creationId xmlns:a16="http://schemas.microsoft.com/office/drawing/2014/main" id="{1F873A6A-FDD9-9CC2-14D7-ED3CDD906DD1}"/>
              </a:ext>
            </a:extLst>
          </p:cNvPr>
          <p:cNvSpPr/>
          <p:nvPr/>
        </p:nvSpPr>
        <p:spPr>
          <a:xfrm>
            <a:off x="2509838" y="658813"/>
            <a:ext cx="9545637" cy="2847975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8">
            <a:extLst>
              <a:ext uri="{FF2B5EF4-FFF2-40B4-BE49-F238E27FC236}">
                <a16:creationId xmlns:a16="http://schemas.microsoft.com/office/drawing/2014/main" id="{2256AD56-6BE3-BFEA-47FB-C6F0550CF52E}"/>
              </a:ext>
            </a:extLst>
          </p:cNvPr>
          <p:cNvSpPr/>
          <p:nvPr/>
        </p:nvSpPr>
        <p:spPr>
          <a:xfrm>
            <a:off x="0" y="0"/>
            <a:ext cx="12192000" cy="658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spc="-1">
                <a:solidFill>
                  <a:srgbClr val="000000"/>
                </a:solidFill>
              </a:rPr>
              <a:t>Organisation du travail dans le projet </a:t>
            </a:r>
            <a:endParaRPr lang="fr-FR" sz="3200" spc="-1"/>
          </a:p>
        </p:txBody>
      </p:sp>
      <p:sp>
        <p:nvSpPr>
          <p:cNvPr id="123" name="CustomShape 9">
            <a:extLst>
              <a:ext uri="{FF2B5EF4-FFF2-40B4-BE49-F238E27FC236}">
                <a16:creationId xmlns:a16="http://schemas.microsoft.com/office/drawing/2014/main" id="{418BC211-D4B3-A7D2-D5A2-26F0EA842306}"/>
              </a:ext>
            </a:extLst>
          </p:cNvPr>
          <p:cNvSpPr/>
          <p:nvPr/>
        </p:nvSpPr>
        <p:spPr>
          <a:xfrm>
            <a:off x="2509838" y="3906838"/>
            <a:ext cx="9545637" cy="2193925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10">
            <a:extLst>
              <a:ext uri="{FF2B5EF4-FFF2-40B4-BE49-F238E27FC236}">
                <a16:creationId xmlns:a16="http://schemas.microsoft.com/office/drawing/2014/main" id="{47EBEC01-A24A-2A0B-A044-60F88C0871AB}"/>
              </a:ext>
            </a:extLst>
          </p:cNvPr>
          <p:cNvSpPr/>
          <p:nvPr/>
        </p:nvSpPr>
        <p:spPr>
          <a:xfrm>
            <a:off x="6505575" y="3502025"/>
            <a:ext cx="1712913" cy="40005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E9034B-9659-6752-8EBF-B63A668FE2A2}"/>
              </a:ext>
            </a:extLst>
          </p:cNvPr>
          <p:cNvSpPr/>
          <p:nvPr/>
        </p:nvSpPr>
        <p:spPr>
          <a:xfrm>
            <a:off x="241300" y="658813"/>
            <a:ext cx="2039938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Questions construites dans un cadre interdisciplinaire et sciences-sociétés</a:t>
            </a:r>
          </a:p>
        </p:txBody>
      </p:sp>
      <p:sp>
        <p:nvSpPr>
          <p:cNvPr id="3" name="Flèche vers le bas 2">
            <a:extLst>
              <a:ext uri="{FF2B5EF4-FFF2-40B4-BE49-F238E27FC236}">
                <a16:creationId xmlns:a16="http://schemas.microsoft.com/office/drawing/2014/main" id="{5B22D898-2118-18A6-2115-252E330CAD7C}"/>
              </a:ext>
            </a:extLst>
          </p:cNvPr>
          <p:cNvSpPr/>
          <p:nvPr/>
        </p:nvSpPr>
        <p:spPr>
          <a:xfrm>
            <a:off x="414338" y="2381250"/>
            <a:ext cx="485775" cy="746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Flèche vers le bas 17">
            <a:extLst>
              <a:ext uri="{FF2B5EF4-FFF2-40B4-BE49-F238E27FC236}">
                <a16:creationId xmlns:a16="http://schemas.microsoft.com/office/drawing/2014/main" id="{989DFC0F-9D49-1237-C1D6-499618807470}"/>
              </a:ext>
            </a:extLst>
          </p:cNvPr>
          <p:cNvSpPr/>
          <p:nvPr/>
        </p:nvSpPr>
        <p:spPr>
          <a:xfrm>
            <a:off x="1428750" y="2381250"/>
            <a:ext cx="484188" cy="746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DE3B0C-0DB9-9FF2-6A44-DE595F291F1C}"/>
              </a:ext>
            </a:extLst>
          </p:cNvPr>
          <p:cNvSpPr/>
          <p:nvPr/>
        </p:nvSpPr>
        <p:spPr>
          <a:xfrm>
            <a:off x="15875" y="3130550"/>
            <a:ext cx="1150938" cy="1249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Recherche disciplinaire </a:t>
            </a:r>
            <a:r>
              <a:rPr lang="fr-FR" sz="1400" dirty="0" err="1"/>
              <a:t>socio-histoire</a:t>
            </a:r>
            <a:r>
              <a:rPr lang="fr-FR" sz="14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CA7CF0-2347-F61E-AEF9-A7AE2720D63B}"/>
              </a:ext>
            </a:extLst>
          </p:cNvPr>
          <p:cNvSpPr/>
          <p:nvPr/>
        </p:nvSpPr>
        <p:spPr>
          <a:xfrm>
            <a:off x="1238250" y="3130550"/>
            <a:ext cx="1150938" cy="1249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Recherche disciplinaire éco-toxicologie </a:t>
            </a:r>
          </a:p>
        </p:txBody>
      </p:sp>
      <p:sp>
        <p:nvSpPr>
          <p:cNvPr id="21" name="Flèche vers le bas 20">
            <a:extLst>
              <a:ext uri="{FF2B5EF4-FFF2-40B4-BE49-F238E27FC236}">
                <a16:creationId xmlns:a16="http://schemas.microsoft.com/office/drawing/2014/main" id="{8CE0FC38-286D-DC96-2F21-C96F89C885C2}"/>
              </a:ext>
            </a:extLst>
          </p:cNvPr>
          <p:cNvSpPr/>
          <p:nvPr/>
        </p:nvSpPr>
        <p:spPr>
          <a:xfrm>
            <a:off x="444500" y="4379913"/>
            <a:ext cx="484188" cy="1001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Flèche vers le bas 21">
            <a:extLst>
              <a:ext uri="{FF2B5EF4-FFF2-40B4-BE49-F238E27FC236}">
                <a16:creationId xmlns:a16="http://schemas.microsoft.com/office/drawing/2014/main" id="{B89B4305-F7D9-922F-7FD7-BC7091498159}"/>
              </a:ext>
            </a:extLst>
          </p:cNvPr>
          <p:cNvSpPr/>
          <p:nvPr/>
        </p:nvSpPr>
        <p:spPr>
          <a:xfrm>
            <a:off x="1457325" y="4379913"/>
            <a:ext cx="485775" cy="1001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CEC7C3-7F46-6FA6-DB84-50DCF7FD8350}"/>
              </a:ext>
            </a:extLst>
          </p:cNvPr>
          <p:cNvSpPr/>
          <p:nvPr/>
        </p:nvSpPr>
        <p:spPr>
          <a:xfrm>
            <a:off x="187325" y="5445125"/>
            <a:ext cx="2038350" cy="125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Analyse collective des résultats dans une perspective interdisciplinaire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5CFB8E50-F9A8-7504-8AE1-837867D7BAE9}"/>
              </a:ext>
            </a:extLst>
          </p:cNvPr>
          <p:cNvSpPr/>
          <p:nvPr/>
        </p:nvSpPr>
        <p:spPr>
          <a:xfrm>
            <a:off x="7018337" y="6316874"/>
            <a:ext cx="5037138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70C0"/>
                </a:solidFill>
              </a:rPr>
              <a:t>Séminaire du 30 juin 2022 : 25 personnes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2">
            <a:extLst>
              <a:ext uri="{FF2B5EF4-FFF2-40B4-BE49-F238E27FC236}">
                <a16:creationId xmlns:a16="http://schemas.microsoft.com/office/drawing/2014/main" id="{287999C2-AE36-EEC7-37CE-D76459011BEB}"/>
              </a:ext>
            </a:extLst>
          </p:cNvPr>
          <p:cNvSpPr/>
          <p:nvPr/>
        </p:nvSpPr>
        <p:spPr>
          <a:xfrm>
            <a:off x="98425" y="538163"/>
            <a:ext cx="11995150" cy="11890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spc="-1" dirty="0">
                <a:solidFill>
                  <a:srgbClr val="000000"/>
                </a:solidFill>
              </a:rPr>
              <a:t>Suite au séminaire de mai 2018, deux projets autour de </a:t>
            </a:r>
            <a:r>
              <a:rPr lang="fr-FR" sz="2400" spc="-1" dirty="0">
                <a:solidFill>
                  <a:srgbClr val="0070C0"/>
                </a:solidFill>
              </a:rPr>
              <a:t>Santé – Environnement </a:t>
            </a:r>
            <a:r>
              <a:rPr lang="fr-FR" sz="2400" spc="-1" dirty="0">
                <a:solidFill>
                  <a:srgbClr val="000000"/>
                </a:solidFill>
              </a:rPr>
              <a:t>- l’un en sciences naturelles, l’autre en sciences humaines et sociales ont été collectivement problématisés : sujets confiés aux stagiaires de M2 </a:t>
            </a:r>
            <a:endParaRPr lang="fr-FR" sz="2400" spc="-1" dirty="0"/>
          </a:p>
        </p:txBody>
      </p:sp>
      <p:pic>
        <p:nvPicPr>
          <p:cNvPr id="8195" name="Image 10">
            <a:extLst>
              <a:ext uri="{FF2B5EF4-FFF2-40B4-BE49-F238E27FC236}">
                <a16:creationId xmlns:a16="http://schemas.microsoft.com/office/drawing/2014/main" id="{B517B296-B066-D804-C8D7-75931ECF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34925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572F490-0527-ED6A-DA0F-FC963293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1833563"/>
            <a:ext cx="349250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CustomShape 3">
            <a:extLst>
              <a:ext uri="{FF2B5EF4-FFF2-40B4-BE49-F238E27FC236}">
                <a16:creationId xmlns:a16="http://schemas.microsoft.com/office/drawing/2014/main" id="{EEDBC5C0-1664-5EBC-0426-3223FDA832B0}"/>
              </a:ext>
            </a:extLst>
          </p:cNvPr>
          <p:cNvSpPr/>
          <p:nvPr/>
        </p:nvSpPr>
        <p:spPr>
          <a:xfrm>
            <a:off x="9337675" y="1901825"/>
            <a:ext cx="2854325" cy="3414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spc="-1" dirty="0">
                <a:solidFill>
                  <a:srgbClr val="000000"/>
                </a:solidFill>
              </a:rPr>
              <a:t>Martin Hazard 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Stage sous les directions de : 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 Corinne St-Martin (</a:t>
            </a:r>
            <a:r>
              <a:rPr lang="fr-FR" spc="-1" dirty="0" err="1">
                <a:solidFill>
                  <a:srgbClr val="000000"/>
                </a:solidFill>
              </a:rPr>
              <a:t>Certop</a:t>
            </a:r>
            <a:r>
              <a:rPr lang="fr-FR" spc="-1" dirty="0">
                <a:solidFill>
                  <a:srgbClr val="000000"/>
                </a:solidFill>
              </a:rPr>
              <a:t> – Toulouse2)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Carole Barthélémy (LPED – Aix-Marseille Université) 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Valérie </a:t>
            </a:r>
            <a:r>
              <a:rPr lang="fr-FR" spc="-1" dirty="0" err="1">
                <a:solidFill>
                  <a:srgbClr val="000000"/>
                </a:solidFill>
              </a:rPr>
              <a:t>Deldrève</a:t>
            </a:r>
            <a:r>
              <a:rPr lang="fr-FR" spc="-1" dirty="0">
                <a:solidFill>
                  <a:srgbClr val="000000"/>
                </a:solidFill>
              </a:rPr>
              <a:t> (</a:t>
            </a:r>
            <a:r>
              <a:rPr lang="fr-FR" spc="-1" dirty="0" err="1">
                <a:solidFill>
                  <a:srgbClr val="000000"/>
                </a:solidFill>
              </a:rPr>
              <a:t>Inrae</a:t>
            </a:r>
            <a:r>
              <a:rPr lang="fr-FR" spc="-1" dirty="0">
                <a:solidFill>
                  <a:srgbClr val="000000"/>
                </a:solidFill>
              </a:rPr>
              <a:t> – Bordeaux).</a:t>
            </a:r>
            <a:endParaRPr lang="fr-FR" spc="-1" dirty="0"/>
          </a:p>
        </p:txBody>
      </p:sp>
      <p:sp>
        <p:nvSpPr>
          <p:cNvPr id="132" name="CustomShape 4">
            <a:extLst>
              <a:ext uri="{FF2B5EF4-FFF2-40B4-BE49-F238E27FC236}">
                <a16:creationId xmlns:a16="http://schemas.microsoft.com/office/drawing/2014/main" id="{C769B784-26A2-EDCF-23F6-B7195A6E6B67}"/>
              </a:ext>
            </a:extLst>
          </p:cNvPr>
          <p:cNvSpPr/>
          <p:nvPr/>
        </p:nvSpPr>
        <p:spPr>
          <a:xfrm>
            <a:off x="3243263" y="2173288"/>
            <a:ext cx="2651125" cy="4246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spc="-1" dirty="0">
                <a:solidFill>
                  <a:srgbClr val="000000"/>
                </a:solidFill>
              </a:rPr>
              <a:t>Laetitia d’</a:t>
            </a:r>
            <a:r>
              <a:rPr lang="fr-FR" b="1" spc="-1" dirty="0" err="1">
                <a:solidFill>
                  <a:srgbClr val="000000"/>
                </a:solidFill>
              </a:rPr>
              <a:t>Amato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Stage sous les directions de : 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 Isabelle Laffont-</a:t>
            </a:r>
            <a:r>
              <a:rPr lang="fr-FR" spc="-1" dirty="0" err="1">
                <a:solidFill>
                  <a:srgbClr val="000000"/>
                </a:solidFill>
              </a:rPr>
              <a:t>Schwob</a:t>
            </a:r>
            <a:r>
              <a:rPr lang="fr-FR" spc="-1" dirty="0">
                <a:solidFill>
                  <a:srgbClr val="000000"/>
                </a:solidFill>
              </a:rPr>
              <a:t> (LPED – Aix-Marseille Université) 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Pascale Prudent (LCE - AMU)  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Annabelle </a:t>
            </a:r>
            <a:r>
              <a:rPr lang="fr-FR" spc="-1" dirty="0" err="1">
                <a:solidFill>
                  <a:srgbClr val="000000"/>
                </a:solidFill>
              </a:rPr>
              <a:t>Austruy</a:t>
            </a:r>
            <a:r>
              <a:rPr lang="fr-FR" spc="-1" dirty="0">
                <a:solidFill>
                  <a:srgbClr val="000000"/>
                </a:solidFill>
              </a:rPr>
              <a:t> </a:t>
            </a:r>
            <a:endParaRPr lang="fr-FR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(Institut </a:t>
            </a:r>
            <a:r>
              <a:rPr lang="fr-FR" spc="-1" dirty="0" err="1">
                <a:solidFill>
                  <a:srgbClr val="000000"/>
                </a:solidFill>
              </a:rPr>
              <a:t>Écocitoyen</a:t>
            </a:r>
            <a:r>
              <a:rPr lang="fr-FR" spc="-1" dirty="0">
                <a:solidFill>
                  <a:srgbClr val="000000"/>
                </a:solidFill>
              </a:rPr>
              <a:t> pour la Connaissance des Pollutions)</a:t>
            </a:r>
            <a:endParaRPr lang="fr-FR" spc="-1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>
            <a:extLst>
              <a:ext uri="{FF2B5EF4-FFF2-40B4-BE49-F238E27FC236}">
                <a16:creationId xmlns:a16="http://schemas.microsoft.com/office/drawing/2014/main" id="{C565855D-E077-5919-7B8B-4B84C3B0B9E6}"/>
              </a:ext>
            </a:extLst>
          </p:cNvPr>
          <p:cNvSpPr/>
          <p:nvPr/>
        </p:nvSpPr>
        <p:spPr>
          <a:xfrm>
            <a:off x="4535488" y="4419600"/>
            <a:ext cx="2847975" cy="99853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FFFFFF"/>
                </a:solidFill>
              </a:rPr>
              <a:t>Augmentation du nombre de familles de polluants émis pour BMP et Fos</a:t>
            </a:r>
            <a:endParaRPr lang="fr-FR" spc="-1" dirty="0"/>
          </a:p>
        </p:txBody>
      </p:sp>
      <p:sp>
        <p:nvSpPr>
          <p:cNvPr id="218" name="CustomShape 2">
            <a:extLst>
              <a:ext uri="{FF2B5EF4-FFF2-40B4-BE49-F238E27FC236}">
                <a16:creationId xmlns:a16="http://schemas.microsoft.com/office/drawing/2014/main" id="{9604C4AE-120F-6932-CDD1-68C0139B948B}"/>
              </a:ext>
            </a:extLst>
          </p:cNvPr>
          <p:cNvSpPr/>
          <p:nvPr/>
        </p:nvSpPr>
        <p:spPr>
          <a:xfrm>
            <a:off x="7716838" y="4368800"/>
            <a:ext cx="3700462" cy="10969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FFFFFF"/>
                </a:solidFill>
              </a:rPr>
              <a:t>Une emprise au sol ↗️ =&gt; perte en surfaces naturelles ou utilisables sur les 3 territoires</a:t>
            </a:r>
            <a:endParaRPr lang="fr-FR" spc="-1" dirty="0"/>
          </a:p>
        </p:txBody>
      </p:sp>
      <p:sp>
        <p:nvSpPr>
          <p:cNvPr id="219" name="CustomShape 3">
            <a:extLst>
              <a:ext uri="{FF2B5EF4-FFF2-40B4-BE49-F238E27FC236}">
                <a16:creationId xmlns:a16="http://schemas.microsoft.com/office/drawing/2014/main" id="{9DD505FD-5B3E-3260-F709-DFA5F06C3037}"/>
              </a:ext>
            </a:extLst>
          </p:cNvPr>
          <p:cNvSpPr/>
          <p:nvPr/>
        </p:nvSpPr>
        <p:spPr>
          <a:xfrm>
            <a:off x="1189038" y="5772150"/>
            <a:ext cx="10488612" cy="838200"/>
          </a:xfrm>
          <a:prstGeom prst="roundRect">
            <a:avLst>
              <a:gd name="adj" fmla="val 16667"/>
            </a:avLst>
          </a:prstGeom>
          <a:solidFill>
            <a:srgbClr val="A45A1D"/>
          </a:solidFill>
          <a:ln>
            <a:solidFill>
              <a:srgbClr val="A45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FFFFFF"/>
                </a:solidFill>
              </a:rPr>
              <a:t>Perspective : création d’indices de vulnérabilité </a:t>
            </a:r>
            <a:endParaRPr lang="fr-FR" spc="-1" dirty="0"/>
          </a:p>
          <a:p>
            <a:pPr marL="285840" indent="-28548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ymbol"/>
              <a:buChar char="Þ"/>
              <a:defRPr/>
            </a:pPr>
            <a:r>
              <a:rPr lang="fr-FR" spc="-1" dirty="0">
                <a:solidFill>
                  <a:srgbClr val="FFFFFF"/>
                </a:solidFill>
              </a:rPr>
              <a:t>Croiser plus d’infos sur vulnérabilité environnementale et humaine pour arriver à cet objectif</a:t>
            </a:r>
            <a:endParaRPr lang="fr-FR" spc="-1" dirty="0"/>
          </a:p>
        </p:txBody>
      </p:sp>
      <p:sp>
        <p:nvSpPr>
          <p:cNvPr id="220" name="CustomShape 4">
            <a:extLst>
              <a:ext uri="{FF2B5EF4-FFF2-40B4-BE49-F238E27FC236}">
                <a16:creationId xmlns:a16="http://schemas.microsoft.com/office/drawing/2014/main" id="{B8590764-6DD5-1A8E-180A-120F33217B36}"/>
              </a:ext>
            </a:extLst>
          </p:cNvPr>
          <p:cNvSpPr/>
          <p:nvPr/>
        </p:nvSpPr>
        <p:spPr>
          <a:xfrm>
            <a:off x="2311400" y="2789238"/>
            <a:ext cx="606425" cy="598487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5">
            <a:extLst>
              <a:ext uri="{FF2B5EF4-FFF2-40B4-BE49-F238E27FC236}">
                <a16:creationId xmlns:a16="http://schemas.microsoft.com/office/drawing/2014/main" id="{7F8685ED-4FAA-E08C-395B-403203459DDC}"/>
              </a:ext>
            </a:extLst>
          </p:cNvPr>
          <p:cNvSpPr/>
          <p:nvPr/>
        </p:nvSpPr>
        <p:spPr>
          <a:xfrm>
            <a:off x="8897938" y="2789238"/>
            <a:ext cx="604837" cy="1404937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6">
            <a:extLst>
              <a:ext uri="{FF2B5EF4-FFF2-40B4-BE49-F238E27FC236}">
                <a16:creationId xmlns:a16="http://schemas.microsoft.com/office/drawing/2014/main" id="{4743C61B-6979-BDA7-6C7C-5A958286EA2C}"/>
              </a:ext>
            </a:extLst>
          </p:cNvPr>
          <p:cNvSpPr/>
          <p:nvPr/>
        </p:nvSpPr>
        <p:spPr>
          <a:xfrm>
            <a:off x="5607050" y="2789238"/>
            <a:ext cx="604838" cy="598487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7">
            <a:extLst>
              <a:ext uri="{FF2B5EF4-FFF2-40B4-BE49-F238E27FC236}">
                <a16:creationId xmlns:a16="http://schemas.microsoft.com/office/drawing/2014/main" id="{C663CE92-ED65-A0E5-2EE2-F37D4BD2FBC6}"/>
              </a:ext>
            </a:extLst>
          </p:cNvPr>
          <p:cNvSpPr/>
          <p:nvPr/>
        </p:nvSpPr>
        <p:spPr>
          <a:xfrm>
            <a:off x="2051050" y="1735138"/>
            <a:ext cx="8029575" cy="8509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FFFFFF"/>
                </a:solidFill>
              </a:rPr>
              <a:t>Travail réalisé sur ces 3 bassins industriels de 1800 à 2020</a:t>
            </a:r>
            <a:endParaRPr lang="fr-FR" spc="-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FFFFFF"/>
                </a:solidFill>
              </a:rPr>
              <a:t> Points communs entre BMP et Fos /divergences avec Littoral Sud  :</a:t>
            </a:r>
            <a:endParaRPr lang="fr-FR" spc="-1" dirty="0"/>
          </a:p>
        </p:txBody>
      </p:sp>
      <p:grpSp>
        <p:nvGrpSpPr>
          <p:cNvPr id="9225" name="Group 8">
            <a:extLst>
              <a:ext uri="{FF2B5EF4-FFF2-40B4-BE49-F238E27FC236}">
                <a16:creationId xmlns:a16="http://schemas.microsoft.com/office/drawing/2014/main" id="{E9BCECF5-9042-059A-843F-19EBCB2F3AB3}"/>
              </a:ext>
            </a:extLst>
          </p:cNvPr>
          <p:cNvGrpSpPr>
            <a:grpSpLocks/>
          </p:cNvGrpSpPr>
          <p:nvPr/>
        </p:nvGrpSpPr>
        <p:grpSpPr bwMode="auto">
          <a:xfrm>
            <a:off x="1098550" y="3205163"/>
            <a:ext cx="3105150" cy="1339850"/>
            <a:chOff x="1099080" y="3204720"/>
            <a:chExt cx="3103920" cy="1339560"/>
          </a:xfrm>
        </p:grpSpPr>
        <p:grpSp>
          <p:nvGrpSpPr>
            <p:cNvPr id="9242" name="Group 9">
              <a:extLst>
                <a:ext uri="{FF2B5EF4-FFF2-40B4-BE49-F238E27FC236}">
                  <a16:creationId xmlns:a16="http://schemas.microsoft.com/office/drawing/2014/main" id="{5665130E-78BF-B7A8-E15A-DB95E9807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9080" y="3204720"/>
              <a:ext cx="2156400" cy="1339560"/>
              <a:chOff x="1099080" y="3204720"/>
              <a:chExt cx="2156400" cy="1339560"/>
            </a:xfrm>
          </p:grpSpPr>
          <p:pic>
            <p:nvPicPr>
              <p:cNvPr id="9244" name="Picture 2" descr="Vecteurs pour Produit chimique, Illustrations libres de droits pour Produit  chimique | Depositphotos®">
                <a:extLst>
                  <a:ext uri="{FF2B5EF4-FFF2-40B4-BE49-F238E27FC236}">
                    <a16:creationId xmlns:a16="http://schemas.microsoft.com/office/drawing/2014/main" id="{C2C26626-C828-D5E5-1D26-89AC9D190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67805"/>
              <a:stretch>
                <a:fillRect/>
              </a:stretch>
            </p:blipFill>
            <p:spPr bwMode="auto">
              <a:xfrm>
                <a:off x="2051280" y="3204720"/>
                <a:ext cx="1204200" cy="1097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5" name="Picture 2" descr="Vecteurs pour Produit chimique, Illustrations libres de droits pour Produit  chimique | Depositphotos®">
                <a:extLst>
                  <a:ext uri="{FF2B5EF4-FFF2-40B4-BE49-F238E27FC236}">
                    <a16:creationId xmlns:a16="http://schemas.microsoft.com/office/drawing/2014/main" id="{8C1581CC-006F-3B9D-12C9-8A63C278A8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918" r="43118" b="31975"/>
              <a:stretch>
                <a:fillRect/>
              </a:stretch>
            </p:blipFill>
            <p:spPr bwMode="auto">
              <a:xfrm>
                <a:off x="1099080" y="3313800"/>
                <a:ext cx="1369800" cy="1230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43" name="Picture 2" descr="Vecteurs pour Produit chimique, Illustrations libres de droits pour Produit  chimique | Depositphotos®">
              <a:extLst>
                <a:ext uri="{FF2B5EF4-FFF2-40B4-BE49-F238E27FC236}">
                  <a16:creationId xmlns:a16="http://schemas.microsoft.com/office/drawing/2014/main" id="{08A9B219-51E6-F6B5-3AF3-EACF4450B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2" b="67805"/>
            <a:stretch>
              <a:fillRect/>
            </a:stretch>
          </p:blipFill>
          <p:spPr bwMode="auto">
            <a:xfrm>
              <a:off x="3065760" y="3280680"/>
              <a:ext cx="1137240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9" name="CustomShape 10">
            <a:extLst>
              <a:ext uri="{FF2B5EF4-FFF2-40B4-BE49-F238E27FC236}">
                <a16:creationId xmlns:a16="http://schemas.microsoft.com/office/drawing/2014/main" id="{C478EE27-795A-AFAB-552B-24EA954D276B}"/>
              </a:ext>
            </a:extLst>
          </p:cNvPr>
          <p:cNvSpPr/>
          <p:nvPr/>
        </p:nvSpPr>
        <p:spPr>
          <a:xfrm>
            <a:off x="773113" y="4445000"/>
            <a:ext cx="3430587" cy="9445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FFFFFF"/>
                </a:solidFill>
              </a:rPr>
              <a:t>Augmentation de la diversité des d’industries pour BMP et Fos</a:t>
            </a:r>
            <a:endParaRPr lang="fr-FR" spc="-1" dirty="0"/>
          </a:p>
        </p:txBody>
      </p:sp>
      <p:grpSp>
        <p:nvGrpSpPr>
          <p:cNvPr id="9227" name="Group 11">
            <a:extLst>
              <a:ext uri="{FF2B5EF4-FFF2-40B4-BE49-F238E27FC236}">
                <a16:creationId xmlns:a16="http://schemas.microsoft.com/office/drawing/2014/main" id="{855A5964-0D1A-89CC-EDC0-1D769BFE2B52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3328988"/>
            <a:ext cx="1841500" cy="1020762"/>
            <a:chOff x="5047200" y="3329280"/>
            <a:chExt cx="1841040" cy="1019880"/>
          </a:xfrm>
        </p:grpSpPr>
        <p:grpSp>
          <p:nvGrpSpPr>
            <p:cNvPr id="9234" name="Group 12">
              <a:extLst>
                <a:ext uri="{FF2B5EF4-FFF2-40B4-BE49-F238E27FC236}">
                  <a16:creationId xmlns:a16="http://schemas.microsoft.com/office/drawing/2014/main" id="{50C580B1-4FD0-4AD4-3E50-C55D366EC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7200" y="3329280"/>
              <a:ext cx="1841040" cy="1019880"/>
              <a:chOff x="5047200" y="3329280"/>
              <a:chExt cx="1841040" cy="1019880"/>
            </a:xfrm>
          </p:grpSpPr>
          <p:sp>
            <p:nvSpPr>
              <p:cNvPr id="232" name="CustomShape 13">
                <a:extLst>
                  <a:ext uri="{FF2B5EF4-FFF2-40B4-BE49-F238E27FC236}">
                    <a16:creationId xmlns:a16="http://schemas.microsoft.com/office/drawing/2014/main" id="{B2F48ED8-1C85-85F2-4C8B-6B14E0E53372}"/>
                  </a:ext>
                </a:extLst>
              </p:cNvPr>
              <p:cNvSpPr/>
              <p:nvPr/>
            </p:nvSpPr>
            <p:spPr>
              <a:xfrm>
                <a:off x="5047200" y="3590991"/>
                <a:ext cx="544376" cy="52025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8399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3" name="CustomShape 14">
                <a:extLst>
                  <a:ext uri="{FF2B5EF4-FFF2-40B4-BE49-F238E27FC236}">
                    <a16:creationId xmlns:a16="http://schemas.microsoft.com/office/drawing/2014/main" id="{7EEB34D2-5406-5C7E-1F3F-DC566AF2B5BF}"/>
                  </a:ext>
                </a:extLst>
              </p:cNvPr>
              <p:cNvSpPr/>
              <p:nvPr/>
            </p:nvSpPr>
            <p:spPr>
              <a:xfrm>
                <a:off x="5207497" y="3510099"/>
                <a:ext cx="1361735" cy="83906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8399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4" name="CustomShape 15">
                <a:extLst>
                  <a:ext uri="{FF2B5EF4-FFF2-40B4-BE49-F238E27FC236}">
                    <a16:creationId xmlns:a16="http://schemas.microsoft.com/office/drawing/2014/main" id="{2B193AA5-DCA9-5FB0-C284-FF7053384F83}"/>
                  </a:ext>
                </a:extLst>
              </p:cNvPr>
              <p:cNvSpPr/>
              <p:nvPr/>
            </p:nvSpPr>
            <p:spPr>
              <a:xfrm>
                <a:off x="5456673" y="3329280"/>
                <a:ext cx="1180805" cy="52025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8399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5" name="CustomShape 16">
                <a:extLst>
                  <a:ext uri="{FF2B5EF4-FFF2-40B4-BE49-F238E27FC236}">
                    <a16:creationId xmlns:a16="http://schemas.microsoft.com/office/drawing/2014/main" id="{EAF8782A-A0B1-0C48-DDCF-BA11B7409A27}"/>
                  </a:ext>
                </a:extLst>
              </p:cNvPr>
              <p:cNvSpPr/>
              <p:nvPr/>
            </p:nvSpPr>
            <p:spPr>
              <a:xfrm>
                <a:off x="5858209" y="3724225"/>
                <a:ext cx="1030031" cy="52025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8399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36" name="CustomShape 17">
              <a:extLst>
                <a:ext uri="{FF2B5EF4-FFF2-40B4-BE49-F238E27FC236}">
                  <a16:creationId xmlns:a16="http://schemas.microsoft.com/office/drawing/2014/main" id="{8FF08DB6-16C6-EF9E-4532-B1957FEB0881}"/>
                </a:ext>
              </a:extLst>
            </p:cNvPr>
            <p:cNvSpPr/>
            <p:nvPr/>
          </p:nvSpPr>
          <p:spPr>
            <a:xfrm>
              <a:off x="5058309" y="3697262"/>
              <a:ext cx="844339" cy="3648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spc="-1">
                  <a:solidFill>
                    <a:srgbClr val="FFFFFF"/>
                  </a:solidFill>
                </a:rPr>
                <a:t>HAP</a:t>
              </a:r>
              <a:endParaRPr lang="fr-FR" spc="-1"/>
            </a:p>
          </p:txBody>
        </p:sp>
        <p:sp>
          <p:nvSpPr>
            <p:cNvPr id="237" name="CustomShape 18">
              <a:extLst>
                <a:ext uri="{FF2B5EF4-FFF2-40B4-BE49-F238E27FC236}">
                  <a16:creationId xmlns:a16="http://schemas.microsoft.com/office/drawing/2014/main" id="{72BE7517-AA92-5E7C-3FF5-19815B86153F}"/>
                </a:ext>
              </a:extLst>
            </p:cNvPr>
            <p:cNvSpPr/>
            <p:nvPr/>
          </p:nvSpPr>
          <p:spPr>
            <a:xfrm>
              <a:off x="5659822" y="3828910"/>
              <a:ext cx="1203024" cy="3648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spc="-1">
                  <a:solidFill>
                    <a:srgbClr val="FFFFFF"/>
                  </a:solidFill>
                </a:rPr>
                <a:t>COVNM</a:t>
              </a:r>
              <a:endParaRPr lang="fr-FR" spc="-1"/>
            </a:p>
          </p:txBody>
        </p:sp>
        <p:sp>
          <p:nvSpPr>
            <p:cNvPr id="238" name="CustomShape 19">
              <a:extLst>
                <a:ext uri="{FF2B5EF4-FFF2-40B4-BE49-F238E27FC236}">
                  <a16:creationId xmlns:a16="http://schemas.microsoft.com/office/drawing/2014/main" id="{2D213200-AC76-ACF3-3C9A-DF2DEE8F82D3}"/>
                </a:ext>
              </a:extLst>
            </p:cNvPr>
            <p:cNvSpPr/>
            <p:nvPr/>
          </p:nvSpPr>
          <p:spPr>
            <a:xfrm>
              <a:off x="5591576" y="3516443"/>
              <a:ext cx="1152237" cy="36798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spc="-1" dirty="0">
                  <a:solidFill>
                    <a:srgbClr val="FFFFFF"/>
                  </a:solidFill>
                </a:rPr>
                <a:t>Métaux</a:t>
              </a:r>
              <a:endParaRPr lang="fr-FR" spc="-1" dirty="0"/>
            </a:p>
          </p:txBody>
        </p:sp>
      </p:grpSp>
      <p:sp>
        <p:nvSpPr>
          <p:cNvPr id="239" name="CustomShape 20">
            <a:extLst>
              <a:ext uri="{FF2B5EF4-FFF2-40B4-BE49-F238E27FC236}">
                <a16:creationId xmlns:a16="http://schemas.microsoft.com/office/drawing/2014/main" id="{3967A8C2-1FC5-570D-0D8E-45CBA15D299F}"/>
              </a:ext>
            </a:extLst>
          </p:cNvPr>
          <p:cNvSpPr/>
          <p:nvPr/>
        </p:nvSpPr>
        <p:spPr>
          <a:xfrm>
            <a:off x="0" y="0"/>
            <a:ext cx="12192000" cy="6397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>
                <a:solidFill>
                  <a:srgbClr val="FFFFFF"/>
                </a:solidFill>
              </a:rPr>
              <a:t>Stage Laetitia D’Amato intitulé : Comment aborder de façon intégrative dans le temps et dans l’espace des pollutions industrielles dans les Bouches-du-Rhône et leurs effets sur l’environnement et la santé humaine ?</a:t>
            </a:r>
            <a:endParaRPr lang="fr-FR" spc="-1"/>
          </a:p>
        </p:txBody>
      </p:sp>
      <p:pic>
        <p:nvPicPr>
          <p:cNvPr id="9229" name="Image 54">
            <a:extLst>
              <a:ext uri="{FF2B5EF4-FFF2-40B4-BE49-F238E27FC236}">
                <a16:creationId xmlns:a16="http://schemas.microsoft.com/office/drawing/2014/main" id="{72DFC7B9-4012-E660-0DBA-93D9A1D2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666750"/>
            <a:ext cx="127476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Image 55">
            <a:extLst>
              <a:ext uri="{FF2B5EF4-FFF2-40B4-BE49-F238E27FC236}">
                <a16:creationId xmlns:a16="http://schemas.microsoft.com/office/drawing/2014/main" id="{BA68D2BF-662C-2336-6A53-F645090E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773113"/>
            <a:ext cx="13779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Image 56">
            <a:extLst>
              <a:ext uri="{FF2B5EF4-FFF2-40B4-BE49-F238E27FC236}">
                <a16:creationId xmlns:a16="http://schemas.microsoft.com/office/drawing/2014/main" id="{3FB628E3-DBFA-AE94-FDEF-124B424E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693738"/>
            <a:ext cx="7635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" name="CustomShape 21">
            <a:extLst>
              <a:ext uri="{FF2B5EF4-FFF2-40B4-BE49-F238E27FC236}">
                <a16:creationId xmlns:a16="http://schemas.microsoft.com/office/drawing/2014/main" id="{FEE49168-C933-7F58-3ABF-D400D32562D3}"/>
              </a:ext>
            </a:extLst>
          </p:cNvPr>
          <p:cNvSpPr/>
          <p:nvPr/>
        </p:nvSpPr>
        <p:spPr>
          <a:xfrm>
            <a:off x="5207000" y="1313074"/>
            <a:ext cx="3146425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 dirty="0">
                <a:solidFill>
                  <a:srgbClr val="000000"/>
                </a:solidFill>
              </a:rPr>
              <a:t>Conclusions</a:t>
            </a:r>
            <a:endParaRPr lang="fr-FR" spc="-1" dirty="0"/>
          </a:p>
        </p:txBody>
      </p:sp>
      <p:pic>
        <p:nvPicPr>
          <p:cNvPr id="9233" name="Image 28">
            <a:extLst>
              <a:ext uri="{FF2B5EF4-FFF2-40B4-BE49-F238E27FC236}">
                <a16:creationId xmlns:a16="http://schemas.microsoft.com/office/drawing/2014/main" id="{2F63E322-AFA6-06E7-F8A4-87D13CF6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5338"/>
            <a:ext cx="15478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>
            <a:extLst>
              <a:ext uri="{FF2B5EF4-FFF2-40B4-BE49-F238E27FC236}">
                <a16:creationId xmlns:a16="http://schemas.microsoft.com/office/drawing/2014/main" id="{6ECCA8D0-C38A-268B-585E-125049C804B9}"/>
              </a:ext>
            </a:extLst>
          </p:cNvPr>
          <p:cNvSpPr txBox="1"/>
          <p:nvPr/>
        </p:nvSpPr>
        <p:spPr>
          <a:xfrm>
            <a:off x="8267700" y="1011238"/>
            <a:ext cx="3924300" cy="5846762"/>
          </a:xfrm>
          <a:prstGeom prst="rect">
            <a:avLst/>
          </a:prstGeom>
          <a:solidFill>
            <a:srgbClr val="BDD7EE">
              <a:alpha val="6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Comparaisons en termes de mobilisations</a:t>
            </a:r>
            <a:br>
              <a:rPr dirty="0">
                <a:latin typeface="+mn-lt"/>
              </a:rPr>
            </a:br>
            <a:br>
              <a:rPr dirty="0">
                <a:latin typeface="+mn-lt"/>
              </a:rPr>
            </a:br>
            <a:br>
              <a:rPr dirty="0">
                <a:latin typeface="+mn-lt"/>
              </a:rPr>
            </a:br>
            <a:br>
              <a:rPr dirty="0">
                <a:latin typeface="+mn-lt"/>
              </a:rPr>
            </a:br>
            <a:br>
              <a:rPr dirty="0">
                <a:latin typeface="+mn-lt"/>
              </a:rPr>
            </a:br>
            <a:br>
              <a:rPr dirty="0">
                <a:latin typeface="+mn-lt"/>
              </a:rPr>
            </a:br>
            <a:r>
              <a:rPr lang="fr-FR" sz="1600" spc="-1" dirty="0">
                <a:solidFill>
                  <a:srgbClr val="000000"/>
                </a:solidFill>
                <a:latin typeface="+mn-lt"/>
                <a:ea typeface="Cambria"/>
              </a:rPr>
              <a:t>Carte modifiée Cc Hazard</a:t>
            </a:r>
            <a:endParaRPr lang="fr-FR" sz="1600" spc="-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267" name="Espace réservé du contenu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401EC320-D9AE-72AC-609F-92E5C749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88"/>
            <a:ext cx="8266113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" name="CustomShape 2">
            <a:extLst>
              <a:ext uri="{FF2B5EF4-FFF2-40B4-BE49-F238E27FC236}">
                <a16:creationId xmlns:a16="http://schemas.microsoft.com/office/drawing/2014/main" id="{C7D39176-337C-BFBF-CF12-50D18A341B4B}"/>
              </a:ext>
            </a:extLst>
          </p:cNvPr>
          <p:cNvSpPr/>
          <p:nvPr/>
        </p:nvSpPr>
        <p:spPr>
          <a:xfrm>
            <a:off x="0" y="0"/>
            <a:ext cx="12192000" cy="922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>
                <a:solidFill>
                  <a:srgbClr val="FFFFFF"/>
                </a:solidFill>
              </a:rPr>
              <a:t>Stage Martin Hazard intitulé : Entre terre et mer, socio-histoire de mobilisations environnementales dans les Bouches-du-Rhône</a:t>
            </a:r>
            <a:endParaRPr lang="fr-FR" spc="-1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pc="-1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>
            <a:extLst>
              <a:ext uri="{FF2B5EF4-FFF2-40B4-BE49-F238E27FC236}">
                <a16:creationId xmlns:a16="http://schemas.microsoft.com/office/drawing/2014/main" id="{1754B428-1708-6521-C488-7512F514F8A1}"/>
              </a:ext>
            </a:extLst>
          </p:cNvPr>
          <p:cNvSpPr txBox="1"/>
          <p:nvPr/>
        </p:nvSpPr>
        <p:spPr>
          <a:xfrm>
            <a:off x="838200" y="1257300"/>
            <a:ext cx="10515600" cy="3203575"/>
          </a:xfrm>
          <a:prstGeom prst="rect">
            <a:avLst/>
          </a:prstGeom>
          <a:solidFill>
            <a:srgbClr val="BDD7EE">
              <a:alpha val="60000"/>
            </a:srgb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228600" indent="-228240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fr-FR" sz="3200" spc="-1" dirty="0">
                <a:solidFill>
                  <a:srgbClr val="000000"/>
                </a:solidFill>
                <a:latin typeface="+mn-lt"/>
                <a:ea typeface="Cambria"/>
              </a:rPr>
              <a:t>Cartographie des mobilisations </a:t>
            </a:r>
          </a:p>
          <a:p>
            <a:pPr marL="228600" indent="-228240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fr-FR" sz="3200" spc="-1" dirty="0">
                <a:solidFill>
                  <a:srgbClr val="000000"/>
                </a:solidFill>
                <a:latin typeface="+mn-lt"/>
                <a:ea typeface="Cambria"/>
              </a:rPr>
              <a:t>Recours au « tribunal »</a:t>
            </a:r>
          </a:p>
          <a:p>
            <a:pPr marL="228600" indent="-228240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fr-FR" sz="3200" spc="-1" dirty="0">
                <a:solidFill>
                  <a:srgbClr val="000000"/>
                </a:solidFill>
                <a:latin typeface="+mn-lt"/>
              </a:rPr>
              <a:t>Se jouent des enjeux de qualification des territoires </a:t>
            </a:r>
          </a:p>
          <a:p>
            <a:pPr marL="685800" lvl="1" indent="-228240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fr-FR" sz="3200" spc="-1" dirty="0">
                <a:solidFill>
                  <a:srgbClr val="000000"/>
                </a:solidFill>
                <a:latin typeface="+mn-lt"/>
              </a:rPr>
              <a:t>Aménagements</a:t>
            </a:r>
          </a:p>
          <a:p>
            <a:pPr marL="685800" lvl="1" indent="-228240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fr-FR" sz="3200" spc="-1" dirty="0">
                <a:solidFill>
                  <a:srgbClr val="000000"/>
                </a:solidFill>
                <a:latin typeface="+mn-lt"/>
              </a:rPr>
              <a:t>Mobilisations </a:t>
            </a:r>
          </a:p>
          <a:p>
            <a:pPr marL="228600" indent="-228240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fr-FR" sz="3200" spc="-1" dirty="0">
                <a:solidFill>
                  <a:srgbClr val="000000"/>
                </a:solidFill>
                <a:latin typeface="+mn-lt"/>
              </a:rPr>
              <a:t>Territoires « qualifiés » vs « disqualifiés » </a:t>
            </a:r>
          </a:p>
          <a:p>
            <a:pPr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fr-FR" sz="3200" spc="-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6" name="CustomShape 3">
            <a:extLst>
              <a:ext uri="{FF2B5EF4-FFF2-40B4-BE49-F238E27FC236}">
                <a16:creationId xmlns:a16="http://schemas.microsoft.com/office/drawing/2014/main" id="{60FB8E14-27C2-C606-51FF-C46DF4EDCFAD}"/>
              </a:ext>
            </a:extLst>
          </p:cNvPr>
          <p:cNvSpPr/>
          <p:nvPr/>
        </p:nvSpPr>
        <p:spPr>
          <a:xfrm>
            <a:off x="0" y="0"/>
            <a:ext cx="12192000" cy="922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>
                <a:solidFill>
                  <a:srgbClr val="FFFFFF"/>
                </a:solidFill>
              </a:rPr>
              <a:t>Stage Martin Hazard intitulé : Entre terre et mer, socio-histoire de mobilisations environnementales dans les Bouches-du-Rhône</a:t>
            </a:r>
            <a:endParaRPr lang="fr-FR" spc="-1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pc="-1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>
            <a:extLst>
              <a:ext uri="{FF2B5EF4-FFF2-40B4-BE49-F238E27FC236}">
                <a16:creationId xmlns:a16="http://schemas.microsoft.com/office/drawing/2014/main" id="{BC69B6F2-3D8D-B80E-F7F6-B2A3AE300D09}"/>
              </a:ext>
            </a:extLst>
          </p:cNvPr>
          <p:cNvSpPr txBox="1"/>
          <p:nvPr/>
        </p:nvSpPr>
        <p:spPr>
          <a:xfrm>
            <a:off x="0" y="0"/>
            <a:ext cx="12192000" cy="6873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kern="0" spc="-1" dirty="0">
                <a:solidFill>
                  <a:srgbClr val="000000"/>
                </a:solidFill>
                <a:latin typeface="Calibri"/>
              </a:rPr>
              <a:t>Retour sur le dernier séminaire</a:t>
            </a:r>
          </a:p>
        </p:txBody>
      </p:sp>
      <p:sp>
        <p:nvSpPr>
          <p:cNvPr id="126" name="TextShape 2">
            <a:extLst>
              <a:ext uri="{FF2B5EF4-FFF2-40B4-BE49-F238E27FC236}">
                <a16:creationId xmlns:a16="http://schemas.microsoft.com/office/drawing/2014/main" id="{80822191-C2A9-6707-37E2-B48C8DAD0EFF}"/>
              </a:ext>
            </a:extLst>
          </p:cNvPr>
          <p:cNvSpPr txBox="1"/>
          <p:nvPr/>
        </p:nvSpPr>
        <p:spPr>
          <a:xfrm>
            <a:off x="276225" y="1431925"/>
            <a:ext cx="11312525" cy="526256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 algn="just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1" spc="-1" dirty="0">
                <a:solidFill>
                  <a:srgbClr val="000000"/>
                </a:solidFill>
                <a:latin typeface="+mn-lt"/>
              </a:rPr>
              <a:t>Moins de participants </a:t>
            </a:r>
            <a:r>
              <a:rPr lang="fr-FR" sz="2800" spc="-1" dirty="0">
                <a:solidFill>
                  <a:srgbClr val="000000"/>
                </a:solidFill>
                <a:latin typeface="+mn-lt"/>
              </a:rPr>
              <a:t>: effets « Covid » et recentrage sur les militants « les plus proches » : </a:t>
            </a:r>
            <a:r>
              <a:rPr lang="fr-FR" sz="2800" b="1" spc="-1" dirty="0">
                <a:solidFill>
                  <a:srgbClr val="000000"/>
                </a:solidFill>
                <a:latin typeface="+mn-lt"/>
              </a:rPr>
              <a:t>confirme la relation de confiance instaurée sur le long terme </a:t>
            </a:r>
          </a:p>
          <a:p>
            <a:pPr marL="228600" indent="-228240" algn="just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endParaRPr lang="fr-FR" sz="2800" spc="-1" dirty="0">
              <a:solidFill>
                <a:srgbClr val="000000"/>
              </a:solidFill>
              <a:latin typeface="+mn-lt"/>
            </a:endParaRPr>
          </a:p>
          <a:p>
            <a:pPr marL="228600" indent="-228240" algn="just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spc="-1" dirty="0">
                <a:solidFill>
                  <a:srgbClr val="000000"/>
                </a:solidFill>
                <a:latin typeface="+mn-lt"/>
              </a:rPr>
              <a:t>Est-ce que les résultats ont répondu aux attentes ? </a:t>
            </a:r>
            <a:r>
              <a:rPr lang="fr-FR" sz="2800" b="1" spc="-1" dirty="0">
                <a:solidFill>
                  <a:srgbClr val="000000"/>
                </a:solidFill>
                <a:latin typeface="+mn-lt"/>
              </a:rPr>
              <a:t>Oui mais recentrage sur les données relatives à la santé humaine / moins d’intérêt urgent pour les enjeux environnementaux</a:t>
            </a:r>
          </a:p>
          <a:p>
            <a:pPr marL="228600" indent="-228240" algn="just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endParaRPr lang="fr-FR" sz="2800" spc="-1" dirty="0">
              <a:solidFill>
                <a:srgbClr val="000000"/>
              </a:solidFill>
              <a:latin typeface="+mn-lt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fr-FR" sz="2800" spc="-1" dirty="0">
              <a:solidFill>
                <a:srgbClr val="000000"/>
              </a:solidFill>
              <a:latin typeface="+mn-lt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fr-FR" sz="2800" spc="-1" dirty="0">
              <a:solidFill>
                <a:srgbClr val="000000"/>
              </a:solidFill>
              <a:latin typeface="+mn-lt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fr-FR" sz="2800" spc="-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85EED0A4-0703-BBA8-F429-D6B7F2667B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3200" b="1" kern="0" spc="-1" dirty="0">
                <a:latin typeface="Calibri"/>
                <a:ea typeface="+mn-ea"/>
                <a:cs typeface="+mn-cs"/>
              </a:rPr>
              <a:t>Perspectives de </a:t>
            </a:r>
            <a:r>
              <a:rPr altLang="fr-FR" sz="3200" b="1" kern="0" spc="-1" dirty="0">
                <a:latin typeface="Calibri"/>
                <a:ea typeface="+mn-ea"/>
                <a:cs typeface="+mn-cs"/>
              </a:rPr>
              <a:t>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6A34EA-D497-92EB-6E48-DE54A6927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976540"/>
            <a:ext cx="11538858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spc="-1" dirty="0">
                <a:latin typeface="+mn-lt"/>
              </a:rPr>
              <a:t>Aspect « pollution » : </a:t>
            </a:r>
            <a:r>
              <a:rPr lang="fr-FR" spc="-1" dirty="0">
                <a:latin typeface="+mn-lt"/>
              </a:rPr>
              <a:t>t</a:t>
            </a:r>
            <a:r>
              <a:rPr spc="-1" dirty="0">
                <a:latin typeface="+mn-lt"/>
              </a:rPr>
              <a:t>raiter de </a:t>
            </a:r>
            <a:r>
              <a:rPr lang="fr-FR" spc="-1" dirty="0">
                <a:latin typeface="+mn-lt"/>
              </a:rPr>
              <a:t>diversité de </a:t>
            </a:r>
            <a:r>
              <a:rPr spc="-1" dirty="0">
                <a:latin typeface="+mn-lt"/>
              </a:rPr>
              <a:t>« familles de polluants » </a:t>
            </a:r>
            <a:r>
              <a:rPr lang="fr-FR" spc="-1" dirty="0">
                <a:latin typeface="+mn-lt"/>
              </a:rPr>
              <a:t>(effet cocktail potentiel) </a:t>
            </a:r>
            <a:r>
              <a:rPr spc="-1" dirty="0">
                <a:latin typeface="+mn-lt"/>
              </a:rPr>
              <a:t>et </a:t>
            </a:r>
            <a:r>
              <a:rPr lang="fr-FR" spc="-1" dirty="0">
                <a:latin typeface="+mn-lt"/>
              </a:rPr>
              <a:t>ne </a:t>
            </a:r>
            <a:r>
              <a:rPr spc="-1" dirty="0">
                <a:latin typeface="+mn-lt"/>
              </a:rPr>
              <a:t>pas </a:t>
            </a:r>
            <a:r>
              <a:rPr lang="fr-FR" spc="-1" dirty="0">
                <a:latin typeface="+mn-lt"/>
              </a:rPr>
              <a:t>se focaliser sur des</a:t>
            </a:r>
            <a:r>
              <a:rPr spc="-1" dirty="0">
                <a:latin typeface="+mn-lt"/>
              </a:rPr>
              <a:t> polluan</a:t>
            </a:r>
            <a:r>
              <a:rPr lang="fr-FR" spc="-1" dirty="0">
                <a:latin typeface="+mn-lt"/>
              </a:rPr>
              <a:t>ts isolément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spc="-1" dirty="0">
              <a:latin typeface="+mn-l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spc="-1" dirty="0">
              <a:latin typeface="+mn-l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pc="-1" dirty="0">
                <a:latin typeface="+mn-lt"/>
              </a:rPr>
              <a:t>Effet levier : n</a:t>
            </a:r>
            <a:r>
              <a:rPr spc="-1" dirty="0">
                <a:latin typeface="+mn-lt"/>
              </a:rPr>
              <a:t>ouveau projet ADEME / IECP</a:t>
            </a:r>
            <a:r>
              <a:rPr lang="fr-FR" spc="-1" dirty="0">
                <a:latin typeface="+mn-lt"/>
              </a:rPr>
              <a:t> 2021-2024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spc="-1" dirty="0">
              <a:latin typeface="+mn-l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spc="-1" dirty="0">
              <a:latin typeface="+mn-l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spc="-1" dirty="0">
                <a:latin typeface="+mn-lt"/>
              </a:rPr>
              <a:t>Participation au comité de vigilance sanitaire </a:t>
            </a:r>
            <a:r>
              <a:rPr spc="-1" dirty="0" err="1">
                <a:latin typeface="+mn-lt"/>
              </a:rPr>
              <a:t>Legré</a:t>
            </a:r>
            <a:r>
              <a:rPr spc="-1" dirty="0">
                <a:latin typeface="+mn-lt"/>
              </a:rPr>
              <a:t>-Mante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dirty="0"/>
          </a:p>
        </p:txBody>
      </p:sp>
      <p:pic>
        <p:nvPicPr>
          <p:cNvPr id="4" name="Image 3" descr="Une image contenant Graphique, clipart, graphisme, dessin humoristique&#10;&#10;Description générée automatiquement">
            <a:extLst>
              <a:ext uri="{FF2B5EF4-FFF2-40B4-BE49-F238E27FC236}">
                <a16:creationId xmlns:a16="http://schemas.microsoft.com/office/drawing/2014/main" id="{8C7366FF-6BD5-8AD4-797B-EDEED7AC2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57" y="2625159"/>
            <a:ext cx="1168400" cy="1054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2F2C31-7E95-1F96-8E26-9F66CCC65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93" y="2674855"/>
            <a:ext cx="2032000" cy="990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49E547-0DA0-92DE-E37F-AB405D36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951" y="5042469"/>
            <a:ext cx="2848666" cy="167798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ointOHMLittoral2023version1" id="{F3731D0D-C9D4-404E-9F39-13D3FA77BC40}" vid="{0AF21A8D-0845-408B-8DB1-4AD02B029B0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PpointOHMLittoral2023version1</Template>
  <TotalTime>441</TotalTime>
  <Words>852</Words>
  <Application>Microsoft Office PowerPoint</Application>
  <PresentationFormat>Grand écran</PresentationFormat>
  <Paragraphs>109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Perspectives de recherche</vt:lpstr>
      <vt:lpstr>Conclusion : recherche science-société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Retours sur une expérience d'échanges entre chercheurs et militants associatifs :  le cas des pollutions industrielles  (Fos sur Mer/ Gardanne / littoral sud marseillais)</dc:title>
  <dc:creator>AA</dc:creator>
  <cp:lastModifiedBy>AA</cp:lastModifiedBy>
  <cp:revision>23</cp:revision>
  <dcterms:created xsi:type="dcterms:W3CDTF">2023-06-01T12:54:56Z</dcterms:created>
  <dcterms:modified xsi:type="dcterms:W3CDTF">2023-06-13T09:55:28Z</dcterms:modified>
</cp:coreProperties>
</file>